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4">
  <p:sldMasterIdLst>
    <p:sldMasterId id="2147483803" r:id="rId4"/>
    <p:sldMasterId id="2147483807" r:id="rId5"/>
    <p:sldMasterId id="2147483823" r:id="rId6"/>
    <p:sldMasterId id="2147483832" r:id="rId7"/>
  </p:sldMasterIdLst>
  <p:notesMasterIdLst>
    <p:notesMasterId r:id="rId55"/>
  </p:notesMasterIdLst>
  <p:handoutMasterIdLst>
    <p:handoutMasterId r:id="rId56"/>
  </p:handoutMasterIdLst>
  <p:sldIdLst>
    <p:sldId id="515" r:id="rId8"/>
    <p:sldId id="487" r:id="rId9"/>
    <p:sldId id="516" r:id="rId10"/>
    <p:sldId id="520" r:id="rId11"/>
    <p:sldId id="534" r:id="rId12"/>
    <p:sldId id="537" r:id="rId13"/>
    <p:sldId id="538" r:id="rId14"/>
    <p:sldId id="539" r:id="rId15"/>
    <p:sldId id="535" r:id="rId16"/>
    <p:sldId id="540" r:id="rId17"/>
    <p:sldId id="498" r:id="rId18"/>
    <p:sldId id="501" r:id="rId19"/>
    <p:sldId id="521" r:id="rId20"/>
    <p:sldId id="551" r:id="rId21"/>
    <p:sldId id="532" r:id="rId22"/>
    <p:sldId id="536" r:id="rId23"/>
    <p:sldId id="526" r:id="rId24"/>
    <p:sldId id="554" r:id="rId25"/>
    <p:sldId id="527" r:id="rId26"/>
    <p:sldId id="528" r:id="rId27"/>
    <p:sldId id="505" r:id="rId28"/>
    <p:sldId id="506" r:id="rId29"/>
    <p:sldId id="496" r:id="rId30"/>
    <p:sldId id="529" r:id="rId31"/>
    <p:sldId id="530" r:id="rId32"/>
    <p:sldId id="541" r:id="rId33"/>
    <p:sldId id="542" r:id="rId34"/>
    <p:sldId id="517" r:id="rId35"/>
    <p:sldId id="549" r:id="rId36"/>
    <p:sldId id="543" r:id="rId37"/>
    <p:sldId id="544" r:id="rId38"/>
    <p:sldId id="545" r:id="rId39"/>
    <p:sldId id="519" r:id="rId40"/>
    <p:sldId id="547" r:id="rId41"/>
    <p:sldId id="555" r:id="rId42"/>
    <p:sldId id="546" r:id="rId43"/>
    <p:sldId id="550" r:id="rId44"/>
    <p:sldId id="556" r:id="rId45"/>
    <p:sldId id="557" r:id="rId46"/>
    <p:sldId id="548" r:id="rId47"/>
    <p:sldId id="518" r:id="rId48"/>
    <p:sldId id="552" r:id="rId49"/>
    <p:sldId id="553" r:id="rId50"/>
    <p:sldId id="509" r:id="rId51"/>
    <p:sldId id="512" r:id="rId52"/>
    <p:sldId id="513" r:id="rId53"/>
    <p:sldId id="453" r:id="rId54"/>
  </p:sldIdLst>
  <p:sldSz cx="12192000" cy="6858000"/>
  <p:notesSz cx="7010400" cy="9296400"/>
  <p:defaultTextStyle>
    <a:defPPr>
      <a:defRPr lang="en-US"/>
    </a:defPPr>
    <a:lvl1pPr algn="l" defTabSz="457200" rtl="0" fontAlgn="base">
      <a:spcBef>
        <a:spcPct val="0"/>
      </a:spcBef>
      <a:spcAft>
        <a:spcPct val="0"/>
      </a:spcAft>
      <a:defRPr b="1" kern="1200">
        <a:solidFill>
          <a:schemeClr val="tx1"/>
        </a:solidFill>
        <a:latin typeface="Arial" charset="0"/>
        <a:ea typeface="+mn-ea"/>
        <a:cs typeface="Arial" charset="0"/>
      </a:defRPr>
    </a:lvl1pPr>
    <a:lvl2pPr marL="457200" algn="l" defTabSz="457200" rtl="0" fontAlgn="base">
      <a:spcBef>
        <a:spcPct val="0"/>
      </a:spcBef>
      <a:spcAft>
        <a:spcPct val="0"/>
      </a:spcAft>
      <a:defRPr b="1" kern="1200">
        <a:solidFill>
          <a:schemeClr val="tx1"/>
        </a:solidFill>
        <a:latin typeface="Arial" charset="0"/>
        <a:ea typeface="+mn-ea"/>
        <a:cs typeface="Arial" charset="0"/>
      </a:defRPr>
    </a:lvl2pPr>
    <a:lvl3pPr marL="914400" algn="l" defTabSz="457200" rtl="0" fontAlgn="base">
      <a:spcBef>
        <a:spcPct val="0"/>
      </a:spcBef>
      <a:spcAft>
        <a:spcPct val="0"/>
      </a:spcAft>
      <a:defRPr b="1" kern="1200">
        <a:solidFill>
          <a:schemeClr val="tx1"/>
        </a:solidFill>
        <a:latin typeface="Arial" charset="0"/>
        <a:ea typeface="+mn-ea"/>
        <a:cs typeface="Arial" charset="0"/>
      </a:defRPr>
    </a:lvl3pPr>
    <a:lvl4pPr marL="1371600" algn="l" defTabSz="457200" rtl="0" fontAlgn="base">
      <a:spcBef>
        <a:spcPct val="0"/>
      </a:spcBef>
      <a:spcAft>
        <a:spcPct val="0"/>
      </a:spcAft>
      <a:defRPr b="1" kern="1200">
        <a:solidFill>
          <a:schemeClr val="tx1"/>
        </a:solidFill>
        <a:latin typeface="Arial" charset="0"/>
        <a:ea typeface="+mn-ea"/>
        <a:cs typeface="Arial" charset="0"/>
      </a:defRPr>
    </a:lvl4pPr>
    <a:lvl5pPr marL="1828800" algn="l" defTabSz="457200"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3352"/>
    <a:srgbClr val="E6DB00"/>
    <a:srgbClr val="A51C30"/>
    <a:srgbClr val="800000"/>
    <a:srgbClr val="898989"/>
    <a:srgbClr val="E7DABF"/>
    <a:srgbClr val="BAC5C6"/>
    <a:srgbClr val="FFFFFF"/>
    <a:srgbClr val="EEECE1"/>
    <a:srgbClr val="B51E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67989" autoAdjust="0"/>
  </p:normalViewPr>
  <p:slideViewPr>
    <p:cSldViewPr snapToObjects="1">
      <p:cViewPr varScale="1">
        <p:scale>
          <a:sx n="85" d="100"/>
          <a:sy n="85" d="100"/>
        </p:scale>
        <p:origin x="1032" y="84"/>
      </p:cViewPr>
      <p:guideLst>
        <p:guide orient="horz" pos="2160"/>
        <p:guide pos="3840"/>
      </p:guideLst>
    </p:cSldViewPr>
  </p:slideViewPr>
  <p:outlineViewPr>
    <p:cViewPr>
      <p:scale>
        <a:sx n="33" d="100"/>
        <a:sy n="33" d="100"/>
      </p:scale>
      <p:origin x="0" y="594"/>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p:scale>
          <a:sx n="120" d="100"/>
          <a:sy n="120" d="100"/>
        </p:scale>
        <p:origin x="-1146" y="29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e, David P" userId="861236f6-937d-495d-b16e-59b507822644" providerId="ADAL" clId="{94ECBA03-5223-475C-B2F7-48157FE8955D}"/>
    <pc:docChg chg="undo custSel addSld modSld">
      <pc:chgData name="Rowe, David P" userId="861236f6-937d-495d-b16e-59b507822644" providerId="ADAL" clId="{94ECBA03-5223-475C-B2F7-48157FE8955D}" dt="2019-03-06T20:22:28.297" v="334" actId="113"/>
      <pc:docMkLst>
        <pc:docMk/>
      </pc:docMkLst>
      <pc:sldChg chg="modSp">
        <pc:chgData name="Rowe, David P" userId="861236f6-937d-495d-b16e-59b507822644" providerId="ADAL" clId="{94ECBA03-5223-475C-B2F7-48157FE8955D}" dt="2019-03-06T20:22:28.297" v="334" actId="113"/>
        <pc:sldMkLst>
          <pc:docMk/>
          <pc:sldMk cId="1269244855" sldId="496"/>
        </pc:sldMkLst>
        <pc:spChg chg="mod">
          <ac:chgData name="Rowe, David P" userId="861236f6-937d-495d-b16e-59b507822644" providerId="ADAL" clId="{94ECBA03-5223-475C-B2F7-48157FE8955D}" dt="2019-03-06T20:22:28.297" v="334" actId="113"/>
          <ac:spMkLst>
            <pc:docMk/>
            <pc:sldMk cId="1269244855" sldId="496"/>
            <ac:spMk id="6" creationId="{470B9D1E-C151-4931-AC44-C239CF538C12}"/>
          </ac:spMkLst>
        </pc:spChg>
      </pc:sldChg>
      <pc:sldChg chg="addSp delSp modSp">
        <pc:chgData name="Rowe, David P" userId="861236f6-937d-495d-b16e-59b507822644" providerId="ADAL" clId="{94ECBA03-5223-475C-B2F7-48157FE8955D}" dt="2019-03-06T18:30:22.073" v="278"/>
        <pc:sldMkLst>
          <pc:docMk/>
          <pc:sldMk cId="3150477473" sldId="498"/>
        </pc:sldMkLst>
        <pc:spChg chg="mod">
          <ac:chgData name="Rowe, David P" userId="861236f6-937d-495d-b16e-59b507822644" providerId="ADAL" clId="{94ECBA03-5223-475C-B2F7-48157FE8955D}" dt="2019-03-06T18:30:17.734" v="275" actId="20577"/>
          <ac:spMkLst>
            <pc:docMk/>
            <pc:sldMk cId="3150477473" sldId="498"/>
            <ac:spMk id="2" creationId="{00000000-0000-0000-0000-000000000000}"/>
          </ac:spMkLst>
        </pc:spChg>
        <pc:spChg chg="mod">
          <ac:chgData name="Rowe, David P" userId="861236f6-937d-495d-b16e-59b507822644" providerId="ADAL" clId="{94ECBA03-5223-475C-B2F7-48157FE8955D}" dt="2019-03-06T18:30:20.204" v="276" actId="207"/>
          <ac:spMkLst>
            <pc:docMk/>
            <pc:sldMk cId="3150477473" sldId="498"/>
            <ac:spMk id="6" creationId="{470B9D1E-C151-4931-AC44-C239CF538C12}"/>
          </ac:spMkLst>
        </pc:spChg>
        <pc:picChg chg="add del">
          <ac:chgData name="Rowe, David P" userId="861236f6-937d-495d-b16e-59b507822644" providerId="ADAL" clId="{94ECBA03-5223-475C-B2F7-48157FE8955D}" dt="2019-03-06T18:30:22.073" v="278"/>
          <ac:picMkLst>
            <pc:docMk/>
            <pc:sldMk cId="3150477473" sldId="498"/>
            <ac:picMk id="3" creationId="{A2FFBE35-87CE-48F9-AD33-6A0BC964127C}"/>
          </ac:picMkLst>
        </pc:picChg>
      </pc:sldChg>
      <pc:sldChg chg="modSp modAnim">
        <pc:chgData name="Rowe, David P" userId="861236f6-937d-495d-b16e-59b507822644" providerId="ADAL" clId="{94ECBA03-5223-475C-B2F7-48157FE8955D}" dt="2019-03-06T15:52:00.480" v="263"/>
        <pc:sldMkLst>
          <pc:docMk/>
          <pc:sldMk cId="3592673754" sldId="505"/>
        </pc:sldMkLst>
        <pc:spChg chg="mod">
          <ac:chgData name="Rowe, David P" userId="861236f6-937d-495d-b16e-59b507822644" providerId="ADAL" clId="{94ECBA03-5223-475C-B2F7-48157FE8955D}" dt="2019-03-06T15:52:00.480" v="263"/>
          <ac:spMkLst>
            <pc:docMk/>
            <pc:sldMk cId="3592673754" sldId="505"/>
            <ac:spMk id="6" creationId="{470B9D1E-C151-4931-AC44-C239CF538C12}"/>
          </ac:spMkLst>
        </pc:spChg>
      </pc:sldChg>
      <pc:sldChg chg="modSp modAnim">
        <pc:chgData name="Rowe, David P" userId="861236f6-937d-495d-b16e-59b507822644" providerId="ADAL" clId="{94ECBA03-5223-475C-B2F7-48157FE8955D}" dt="2019-03-06T15:52:02.460" v="264"/>
        <pc:sldMkLst>
          <pc:docMk/>
          <pc:sldMk cId="1513224529" sldId="506"/>
        </pc:sldMkLst>
        <pc:spChg chg="mod">
          <ac:chgData name="Rowe, David P" userId="861236f6-937d-495d-b16e-59b507822644" providerId="ADAL" clId="{94ECBA03-5223-475C-B2F7-48157FE8955D}" dt="2019-03-06T15:52:02.460" v="264"/>
          <ac:spMkLst>
            <pc:docMk/>
            <pc:sldMk cId="1513224529" sldId="506"/>
            <ac:spMk id="6" creationId="{470B9D1E-C151-4931-AC44-C239CF538C12}"/>
          </ac:spMkLst>
        </pc:spChg>
      </pc:sldChg>
      <pc:sldChg chg="addSp modSp">
        <pc:chgData name="Rowe, David P" userId="861236f6-937d-495d-b16e-59b507822644" providerId="ADAL" clId="{94ECBA03-5223-475C-B2F7-48157FE8955D}" dt="2019-03-06T15:55:22.418" v="272" actId="404"/>
        <pc:sldMkLst>
          <pc:docMk/>
          <pc:sldMk cId="2934536240" sldId="513"/>
        </pc:sldMkLst>
        <pc:spChg chg="add mod">
          <ac:chgData name="Rowe, David P" userId="861236f6-937d-495d-b16e-59b507822644" providerId="ADAL" clId="{94ECBA03-5223-475C-B2F7-48157FE8955D}" dt="2019-03-06T15:55:22.418" v="272" actId="404"/>
          <ac:spMkLst>
            <pc:docMk/>
            <pc:sldMk cId="2934536240" sldId="513"/>
            <ac:spMk id="3" creationId="{0D3083B3-6518-40E0-8C99-65CB21BBEBDF}"/>
          </ac:spMkLst>
        </pc:spChg>
      </pc:sldChg>
      <pc:sldChg chg="delSp modSp">
        <pc:chgData name="Rowe, David P" userId="861236f6-937d-495d-b16e-59b507822644" providerId="ADAL" clId="{94ECBA03-5223-475C-B2F7-48157FE8955D}" dt="2019-03-06T20:18:32.740" v="330" actId="6549"/>
        <pc:sldMkLst>
          <pc:docMk/>
          <pc:sldMk cId="3701839722" sldId="515"/>
        </pc:sldMkLst>
        <pc:spChg chg="mod">
          <ac:chgData name="Rowe, David P" userId="861236f6-937d-495d-b16e-59b507822644" providerId="ADAL" clId="{94ECBA03-5223-475C-B2F7-48157FE8955D}" dt="2019-03-06T15:50:01.275" v="240" actId="404"/>
          <ac:spMkLst>
            <pc:docMk/>
            <pc:sldMk cId="3701839722" sldId="515"/>
            <ac:spMk id="2" creationId="{612FA13D-02FA-48DC-AA63-F18DB5ADA637}"/>
          </ac:spMkLst>
        </pc:spChg>
        <pc:spChg chg="del">
          <ac:chgData name="Rowe, David P" userId="861236f6-937d-495d-b16e-59b507822644" providerId="ADAL" clId="{94ECBA03-5223-475C-B2F7-48157FE8955D}" dt="2019-03-06T15:49:57.782" v="239" actId="478"/>
          <ac:spMkLst>
            <pc:docMk/>
            <pc:sldMk cId="3701839722" sldId="515"/>
            <ac:spMk id="5" creationId="{386A6803-60AE-4B13-94F0-4E575C76516F}"/>
          </ac:spMkLst>
        </pc:spChg>
        <pc:spChg chg="mod">
          <ac:chgData name="Rowe, David P" userId="861236f6-937d-495d-b16e-59b507822644" providerId="ADAL" clId="{94ECBA03-5223-475C-B2F7-48157FE8955D}" dt="2019-03-06T20:18:32.740" v="330" actId="6549"/>
          <ac:spMkLst>
            <pc:docMk/>
            <pc:sldMk cId="3701839722" sldId="515"/>
            <ac:spMk id="7" creationId="{FDEB289F-FBDB-4335-BAF6-086CEA104E71}"/>
          </ac:spMkLst>
        </pc:spChg>
      </pc:sldChg>
      <pc:sldChg chg="modSp">
        <pc:chgData name="Rowe, David P" userId="861236f6-937d-495d-b16e-59b507822644" providerId="ADAL" clId="{94ECBA03-5223-475C-B2F7-48157FE8955D}" dt="2019-03-06T20:10:01.068" v="313" actId="2711"/>
        <pc:sldMkLst>
          <pc:docMk/>
          <pc:sldMk cId="2822946244" sldId="516"/>
        </pc:sldMkLst>
        <pc:spChg chg="mod">
          <ac:chgData name="Rowe, David P" userId="861236f6-937d-495d-b16e-59b507822644" providerId="ADAL" clId="{94ECBA03-5223-475C-B2F7-48157FE8955D}" dt="2019-03-06T20:10:01.068" v="313" actId="2711"/>
          <ac:spMkLst>
            <pc:docMk/>
            <pc:sldMk cId="2822946244" sldId="516"/>
            <ac:spMk id="5" creationId="{5D889C96-38FC-4B1E-8439-A33E5C565821}"/>
          </ac:spMkLst>
        </pc:spChg>
      </pc:sldChg>
      <pc:sldChg chg="modSp">
        <pc:chgData name="Rowe, David P" userId="861236f6-937d-495d-b16e-59b507822644" providerId="ADAL" clId="{94ECBA03-5223-475C-B2F7-48157FE8955D}" dt="2019-03-06T20:22:18.450" v="331" actId="2711"/>
        <pc:sldMkLst>
          <pc:docMk/>
          <pc:sldMk cId="3511014092" sldId="521"/>
        </pc:sldMkLst>
        <pc:spChg chg="mod">
          <ac:chgData name="Rowe, David P" userId="861236f6-937d-495d-b16e-59b507822644" providerId="ADAL" clId="{94ECBA03-5223-475C-B2F7-48157FE8955D}" dt="2019-03-06T20:22:18.450" v="331" actId="2711"/>
          <ac:spMkLst>
            <pc:docMk/>
            <pc:sldMk cId="3511014092" sldId="521"/>
            <ac:spMk id="2" creationId="{DBCF561C-07C4-479E-AACC-E6CD60C2A160}"/>
          </ac:spMkLst>
        </pc:spChg>
      </pc:sldChg>
      <pc:sldChg chg="modSp">
        <pc:chgData name="Rowe, David P" userId="861236f6-937d-495d-b16e-59b507822644" providerId="ADAL" clId="{94ECBA03-5223-475C-B2F7-48157FE8955D}" dt="2019-03-06T15:22:06.783" v="36"/>
        <pc:sldMkLst>
          <pc:docMk/>
          <pc:sldMk cId="432673106" sldId="526"/>
        </pc:sldMkLst>
        <pc:spChg chg="mod">
          <ac:chgData name="Rowe, David P" userId="861236f6-937d-495d-b16e-59b507822644" providerId="ADAL" clId="{94ECBA03-5223-475C-B2F7-48157FE8955D}" dt="2019-03-06T15:22:06.783" v="36"/>
          <ac:spMkLst>
            <pc:docMk/>
            <pc:sldMk cId="432673106" sldId="526"/>
            <ac:spMk id="2" creationId="{F0921CF0-B2FD-456C-8F78-410A35B2EF67}"/>
          </ac:spMkLst>
        </pc:spChg>
      </pc:sldChg>
      <pc:sldChg chg="modSp">
        <pc:chgData name="Rowe, David P" userId="861236f6-937d-495d-b16e-59b507822644" providerId="ADAL" clId="{94ECBA03-5223-475C-B2F7-48157FE8955D}" dt="2019-03-06T15:53:03.879" v="265" actId="20577"/>
        <pc:sldMkLst>
          <pc:docMk/>
          <pc:sldMk cId="2851295017" sldId="528"/>
        </pc:sldMkLst>
        <pc:spChg chg="mod">
          <ac:chgData name="Rowe, David P" userId="861236f6-937d-495d-b16e-59b507822644" providerId="ADAL" clId="{94ECBA03-5223-475C-B2F7-48157FE8955D}" dt="2019-03-06T15:53:03.879" v="265" actId="20577"/>
          <ac:spMkLst>
            <pc:docMk/>
            <pc:sldMk cId="2851295017" sldId="528"/>
            <ac:spMk id="2" creationId="{F0921CF0-B2FD-456C-8F78-410A35B2EF67}"/>
          </ac:spMkLst>
        </pc:spChg>
      </pc:sldChg>
      <pc:sldChg chg="addSp delSp modSp">
        <pc:chgData name="Rowe, David P" userId="861236f6-937d-495d-b16e-59b507822644" providerId="ADAL" clId="{94ECBA03-5223-475C-B2F7-48157FE8955D}" dt="2019-03-06T15:49:03.100" v="221" actId="1035"/>
        <pc:sldMkLst>
          <pc:docMk/>
          <pc:sldMk cId="944395129" sldId="529"/>
        </pc:sldMkLst>
        <pc:spChg chg="mod">
          <ac:chgData name="Rowe, David P" userId="861236f6-937d-495d-b16e-59b507822644" providerId="ADAL" clId="{94ECBA03-5223-475C-B2F7-48157FE8955D}" dt="2019-03-06T15:48:59.573" v="216" actId="6549"/>
          <ac:spMkLst>
            <pc:docMk/>
            <pc:sldMk cId="944395129" sldId="529"/>
            <ac:spMk id="6" creationId="{470B9D1E-C151-4931-AC44-C239CF538C12}"/>
          </ac:spMkLst>
        </pc:spChg>
        <pc:picChg chg="add del mod">
          <ac:chgData name="Rowe, David P" userId="861236f6-937d-495d-b16e-59b507822644" providerId="ADAL" clId="{94ECBA03-5223-475C-B2F7-48157FE8955D}" dt="2019-03-06T15:48:06.581" v="198" actId="478"/>
          <ac:picMkLst>
            <pc:docMk/>
            <pc:sldMk cId="944395129" sldId="529"/>
            <ac:picMk id="3" creationId="{0E216CF8-CC9C-4784-92D5-3B4F7673FC55}"/>
          </ac:picMkLst>
        </pc:picChg>
        <pc:picChg chg="add mod ord">
          <ac:chgData name="Rowe, David P" userId="861236f6-937d-495d-b16e-59b507822644" providerId="ADAL" clId="{94ECBA03-5223-475C-B2F7-48157FE8955D}" dt="2019-03-06T15:49:03.100" v="221" actId="1035"/>
          <ac:picMkLst>
            <pc:docMk/>
            <pc:sldMk cId="944395129" sldId="529"/>
            <ac:picMk id="4" creationId="{BA263D1A-2E5C-4852-8E6A-D3514156B12C}"/>
          </ac:picMkLst>
        </pc:picChg>
      </pc:sldChg>
      <pc:sldChg chg="modSp">
        <pc:chgData name="Rowe, David P" userId="861236f6-937d-495d-b16e-59b507822644" providerId="ADAL" clId="{94ECBA03-5223-475C-B2F7-48157FE8955D}" dt="2019-03-06T15:21:07.035" v="2"/>
        <pc:sldMkLst>
          <pc:docMk/>
          <pc:sldMk cId="3073324610" sldId="536"/>
        </pc:sldMkLst>
        <pc:spChg chg="mod">
          <ac:chgData name="Rowe, David P" userId="861236f6-937d-495d-b16e-59b507822644" providerId="ADAL" clId="{94ECBA03-5223-475C-B2F7-48157FE8955D}" dt="2019-03-06T15:21:07.035" v="2"/>
          <ac:spMkLst>
            <pc:docMk/>
            <pc:sldMk cId="3073324610" sldId="536"/>
            <ac:spMk id="5" creationId="{5D889C96-38FC-4B1E-8439-A33E5C565821}"/>
          </ac:spMkLst>
        </pc:spChg>
      </pc:sldChg>
      <pc:sldChg chg="modSp">
        <pc:chgData name="Rowe, David P" userId="861236f6-937d-495d-b16e-59b507822644" providerId="ADAL" clId="{94ECBA03-5223-475C-B2F7-48157FE8955D}" dt="2019-03-06T20:09:55.494" v="312" actId="2711"/>
        <pc:sldMkLst>
          <pc:docMk/>
          <pc:sldMk cId="1328511225" sldId="537"/>
        </pc:sldMkLst>
        <pc:spChg chg="mod">
          <ac:chgData name="Rowe, David P" userId="861236f6-937d-495d-b16e-59b507822644" providerId="ADAL" clId="{94ECBA03-5223-475C-B2F7-48157FE8955D}" dt="2019-03-06T20:09:55.494" v="312" actId="2711"/>
          <ac:spMkLst>
            <pc:docMk/>
            <pc:sldMk cId="1328511225" sldId="537"/>
            <ac:spMk id="4" creationId="{E4E86756-5A4D-4F5D-B187-4790AA8B82B2}"/>
          </ac:spMkLst>
        </pc:spChg>
      </pc:sldChg>
      <pc:sldChg chg="modSp">
        <pc:chgData name="Rowe, David P" userId="861236f6-937d-495d-b16e-59b507822644" providerId="ADAL" clId="{94ECBA03-5223-475C-B2F7-48157FE8955D}" dt="2019-03-06T20:12:28.137" v="315" actId="14100"/>
        <pc:sldMkLst>
          <pc:docMk/>
          <pc:sldMk cId="336222529" sldId="539"/>
        </pc:sldMkLst>
        <pc:spChg chg="mod">
          <ac:chgData name="Rowe, David P" userId="861236f6-937d-495d-b16e-59b507822644" providerId="ADAL" clId="{94ECBA03-5223-475C-B2F7-48157FE8955D}" dt="2019-03-06T20:12:28.137" v="315" actId="14100"/>
          <ac:spMkLst>
            <pc:docMk/>
            <pc:sldMk cId="336222529" sldId="539"/>
            <ac:spMk id="3" creationId="{00000000-0000-0000-0000-000000000000}"/>
          </ac:spMkLst>
        </pc:spChg>
      </pc:sldChg>
      <pc:sldChg chg="modSp">
        <pc:chgData name="Rowe, David P" userId="861236f6-937d-495d-b16e-59b507822644" providerId="ADAL" clId="{94ECBA03-5223-475C-B2F7-48157FE8955D}" dt="2019-03-06T20:13:02.462" v="317" actId="20577"/>
        <pc:sldMkLst>
          <pc:docMk/>
          <pc:sldMk cId="3352247234" sldId="540"/>
        </pc:sldMkLst>
        <pc:spChg chg="mod">
          <ac:chgData name="Rowe, David P" userId="861236f6-937d-495d-b16e-59b507822644" providerId="ADAL" clId="{94ECBA03-5223-475C-B2F7-48157FE8955D}" dt="2019-03-06T20:13:02.462" v="317" actId="20577"/>
          <ac:spMkLst>
            <pc:docMk/>
            <pc:sldMk cId="3352247234" sldId="540"/>
            <ac:spMk id="4" creationId="{E4E86756-5A4D-4F5D-B187-4790AA8B82B2}"/>
          </ac:spMkLst>
        </pc:spChg>
      </pc:sldChg>
      <pc:sldChg chg="modSp">
        <pc:chgData name="Rowe, David P" userId="861236f6-937d-495d-b16e-59b507822644" providerId="ADAL" clId="{94ECBA03-5223-475C-B2F7-48157FE8955D}" dt="2019-03-06T15:45:32.589" v="189" actId="20577"/>
        <pc:sldMkLst>
          <pc:docMk/>
          <pc:sldMk cId="2429061594" sldId="546"/>
        </pc:sldMkLst>
        <pc:spChg chg="mod">
          <ac:chgData name="Rowe, David P" userId="861236f6-937d-495d-b16e-59b507822644" providerId="ADAL" clId="{94ECBA03-5223-475C-B2F7-48157FE8955D}" dt="2019-03-06T15:45:32.589" v="189" actId="20577"/>
          <ac:spMkLst>
            <pc:docMk/>
            <pc:sldMk cId="2429061594" sldId="546"/>
            <ac:spMk id="2" creationId="{F0921CF0-B2FD-456C-8F78-410A35B2EF67}"/>
          </ac:spMkLst>
        </pc:spChg>
      </pc:sldChg>
      <pc:sldChg chg="addSp modSp">
        <pc:chgData name="Rowe, David P" userId="861236f6-937d-495d-b16e-59b507822644" providerId="ADAL" clId="{94ECBA03-5223-475C-B2F7-48157FE8955D}" dt="2019-03-06T15:47:30.578" v="194" actId="1076"/>
        <pc:sldMkLst>
          <pc:docMk/>
          <pc:sldMk cId="1332004404" sldId="547"/>
        </pc:sldMkLst>
        <pc:spChg chg="mod">
          <ac:chgData name="Rowe, David P" userId="861236f6-937d-495d-b16e-59b507822644" providerId="ADAL" clId="{94ECBA03-5223-475C-B2F7-48157FE8955D}" dt="2019-03-06T15:47:05.619" v="190" actId="20577"/>
          <ac:spMkLst>
            <pc:docMk/>
            <pc:sldMk cId="1332004404" sldId="547"/>
            <ac:spMk id="4" creationId="{EE1D7433-2746-4777-A394-EA8759EDFCBF}"/>
          </ac:spMkLst>
        </pc:spChg>
        <pc:picChg chg="add mod">
          <ac:chgData name="Rowe, David P" userId="861236f6-937d-495d-b16e-59b507822644" providerId="ADAL" clId="{94ECBA03-5223-475C-B2F7-48157FE8955D}" dt="2019-03-06T15:47:30.578" v="194" actId="1076"/>
          <ac:picMkLst>
            <pc:docMk/>
            <pc:sldMk cId="1332004404" sldId="547"/>
            <ac:picMk id="2" creationId="{B1E29385-D905-444F-B5F1-9FB0FCA38916}"/>
          </ac:picMkLst>
        </pc:picChg>
      </pc:sldChg>
      <pc:sldChg chg="modSp">
        <pc:chgData name="Rowe, David P" userId="861236f6-937d-495d-b16e-59b507822644" providerId="ADAL" clId="{94ECBA03-5223-475C-B2F7-48157FE8955D}" dt="2019-03-06T15:49:42.155" v="238" actId="20577"/>
        <pc:sldMkLst>
          <pc:docMk/>
          <pc:sldMk cId="3384007024" sldId="552"/>
        </pc:sldMkLst>
        <pc:spChg chg="mod">
          <ac:chgData name="Rowe, David P" userId="861236f6-937d-495d-b16e-59b507822644" providerId="ADAL" clId="{94ECBA03-5223-475C-B2F7-48157FE8955D}" dt="2019-03-06T15:49:42.155" v="238" actId="20577"/>
          <ac:spMkLst>
            <pc:docMk/>
            <pc:sldMk cId="3384007024" sldId="552"/>
            <ac:spMk id="2" creationId="{FBAE7235-6880-47BE-84B1-2EA0BD607EA5}"/>
          </ac:spMkLst>
        </pc:spChg>
      </pc:sldChg>
      <pc:sldChg chg="modSp">
        <pc:chgData name="Rowe, David P" userId="861236f6-937d-495d-b16e-59b507822644" providerId="ADAL" clId="{94ECBA03-5223-475C-B2F7-48157FE8955D}" dt="2019-03-06T15:53:11.452" v="267" actId="403"/>
        <pc:sldMkLst>
          <pc:docMk/>
          <pc:sldMk cId="1003297813" sldId="554"/>
        </pc:sldMkLst>
        <pc:spChg chg="mod">
          <ac:chgData name="Rowe, David P" userId="861236f6-937d-495d-b16e-59b507822644" providerId="ADAL" clId="{94ECBA03-5223-475C-B2F7-48157FE8955D}" dt="2019-03-06T15:53:11.452" v="267" actId="403"/>
          <ac:spMkLst>
            <pc:docMk/>
            <pc:sldMk cId="1003297813" sldId="554"/>
            <ac:spMk id="6" creationId="{470B9D1E-C151-4931-AC44-C239CF538C12}"/>
          </ac:spMkLst>
        </pc:spChg>
      </pc:sldChg>
      <pc:sldChg chg="addSp delSp modSp add">
        <pc:chgData name="Rowe, David P" userId="861236f6-937d-495d-b16e-59b507822644" providerId="ADAL" clId="{94ECBA03-5223-475C-B2F7-48157FE8955D}" dt="2019-03-06T15:43:06.204" v="103" actId="1076"/>
        <pc:sldMkLst>
          <pc:docMk/>
          <pc:sldMk cId="3191284112" sldId="556"/>
        </pc:sldMkLst>
        <pc:spChg chg="del mod">
          <ac:chgData name="Rowe, David P" userId="861236f6-937d-495d-b16e-59b507822644" providerId="ADAL" clId="{94ECBA03-5223-475C-B2F7-48157FE8955D}" dt="2019-03-06T15:39:44.081" v="49"/>
          <ac:spMkLst>
            <pc:docMk/>
            <pc:sldMk cId="3191284112" sldId="556"/>
            <ac:spMk id="2" creationId="{F0921CF0-B2FD-456C-8F78-410A35B2EF67}"/>
          </ac:spMkLst>
        </pc:spChg>
        <pc:spChg chg="mod">
          <ac:chgData name="Rowe, David P" userId="861236f6-937d-495d-b16e-59b507822644" providerId="ADAL" clId="{94ECBA03-5223-475C-B2F7-48157FE8955D}" dt="2019-03-06T15:42:06.883" v="98" actId="20577"/>
          <ac:spMkLst>
            <pc:docMk/>
            <pc:sldMk cId="3191284112" sldId="556"/>
            <ac:spMk id="3" creationId="{00000000-0000-0000-0000-000000000000}"/>
          </ac:spMkLst>
        </pc:spChg>
        <pc:picChg chg="add del mod">
          <ac:chgData name="Rowe, David P" userId="861236f6-937d-495d-b16e-59b507822644" providerId="ADAL" clId="{94ECBA03-5223-475C-B2F7-48157FE8955D}" dt="2019-03-06T15:42:08.342" v="99" actId="478"/>
          <ac:picMkLst>
            <pc:docMk/>
            <pc:sldMk cId="3191284112" sldId="556"/>
            <ac:picMk id="4" creationId="{35D01204-57C2-46C0-96EE-7C88951E3927}"/>
          </ac:picMkLst>
        </pc:picChg>
        <pc:picChg chg="add del mod">
          <ac:chgData name="Rowe, David P" userId="861236f6-937d-495d-b16e-59b507822644" providerId="ADAL" clId="{94ECBA03-5223-475C-B2F7-48157FE8955D}" dt="2019-03-06T15:42:08.595" v="100" actId="478"/>
          <ac:picMkLst>
            <pc:docMk/>
            <pc:sldMk cId="3191284112" sldId="556"/>
            <ac:picMk id="5" creationId="{5C4A56C1-84F8-4BB1-B5D1-01FC5E9A11C1}"/>
          </ac:picMkLst>
        </pc:picChg>
        <pc:picChg chg="add del mod">
          <ac:chgData name="Rowe, David P" userId="861236f6-937d-495d-b16e-59b507822644" providerId="ADAL" clId="{94ECBA03-5223-475C-B2F7-48157FE8955D}" dt="2019-03-06T15:42:09.163" v="101" actId="478"/>
          <ac:picMkLst>
            <pc:docMk/>
            <pc:sldMk cId="3191284112" sldId="556"/>
            <ac:picMk id="6" creationId="{55AF3E5B-A43E-482E-A8E6-CF9969198939}"/>
          </ac:picMkLst>
        </pc:picChg>
        <pc:picChg chg="add mod">
          <ac:chgData name="Rowe, David P" userId="861236f6-937d-495d-b16e-59b507822644" providerId="ADAL" clId="{94ECBA03-5223-475C-B2F7-48157FE8955D}" dt="2019-03-06T15:43:06.204" v="103" actId="1076"/>
          <ac:picMkLst>
            <pc:docMk/>
            <pc:sldMk cId="3191284112" sldId="556"/>
            <ac:picMk id="7" creationId="{52FCDE87-BDEC-4F9D-A737-5A9F042008CA}"/>
          </ac:picMkLst>
        </pc:picChg>
      </pc:sldChg>
      <pc:sldChg chg="add">
        <pc:chgData name="Rowe, David P" userId="861236f6-937d-495d-b16e-59b507822644" providerId="ADAL" clId="{94ECBA03-5223-475C-B2F7-48157FE8955D}" dt="2019-03-06T15:42:00.058" v="86"/>
        <pc:sldMkLst>
          <pc:docMk/>
          <pc:sldMk cId="948076594" sldId="55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b="0">
                <a:cs typeface="+mn-cs"/>
              </a:defRPr>
            </a:lvl1pPr>
          </a:lstStyle>
          <a:p>
            <a:pPr>
              <a:defRPr/>
            </a:pPr>
            <a:endParaRPr lang="en-US"/>
          </a:p>
        </p:txBody>
      </p:sp>
      <p:sp>
        <p:nvSpPr>
          <p:cNvPr id="28675" name="Rectangle 3"/>
          <p:cNvSpPr>
            <a:spLocks noGrp="1" noChangeArrowheads="1"/>
          </p:cNvSpPr>
          <p:nvPr>
            <p:ph type="dt" sz="quarter" idx="1"/>
          </p:nvPr>
        </p:nvSpPr>
        <p:spPr bwMode="auto">
          <a:xfrm>
            <a:off x="3970938" y="0"/>
            <a:ext cx="3037840" cy="464820"/>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b="0">
                <a:cs typeface="+mn-cs"/>
              </a:defRPr>
            </a:lvl1pPr>
          </a:lstStyle>
          <a:p>
            <a:pPr>
              <a:defRPr/>
            </a:pPr>
            <a:fld id="{3AF6D90F-06E0-4E69-8E00-AA6E8FF820CA}" type="datetime1">
              <a:rPr lang="en-US"/>
              <a:pPr>
                <a:defRPr/>
              </a:pPr>
              <a:t>3/6/2019</a:t>
            </a:fld>
            <a:endParaRPr lang="en-US"/>
          </a:p>
        </p:txBody>
      </p:sp>
      <p:sp>
        <p:nvSpPr>
          <p:cNvPr id="28676" name="Rectangle 4"/>
          <p:cNvSpPr>
            <a:spLocks noGrp="1" noChangeArrowheads="1"/>
          </p:cNvSpPr>
          <p:nvPr>
            <p:ph type="ftr" sz="quarter" idx="2"/>
          </p:nvPr>
        </p:nvSpPr>
        <p:spPr bwMode="auto">
          <a:xfrm>
            <a:off x="0"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b="0">
                <a:cs typeface="+mn-cs"/>
              </a:defRPr>
            </a:lvl1pPr>
          </a:lstStyle>
          <a:p>
            <a:pPr>
              <a:defRPr/>
            </a:pPr>
            <a:endParaRPr lang="en-US"/>
          </a:p>
        </p:txBody>
      </p:sp>
      <p:sp>
        <p:nvSpPr>
          <p:cNvPr id="28677" name="Rectangle 5"/>
          <p:cNvSpPr>
            <a:spLocks noGrp="1" noChangeArrowheads="1"/>
          </p:cNvSpPr>
          <p:nvPr>
            <p:ph type="sldNum" sz="quarter" idx="3"/>
          </p:nvPr>
        </p:nvSpPr>
        <p:spPr bwMode="auto">
          <a:xfrm>
            <a:off x="3970938" y="8829967"/>
            <a:ext cx="3037840" cy="464820"/>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b="0">
                <a:cs typeface="+mn-cs"/>
              </a:defRPr>
            </a:lvl1pPr>
          </a:lstStyle>
          <a:p>
            <a:pPr>
              <a:defRPr/>
            </a:pPr>
            <a:fld id="{9C5B1389-3754-4E30-B7B9-23AEA2FCAB13}" type="slidenum">
              <a:rPr lang="en-US"/>
              <a:pPr>
                <a:defRPr/>
              </a:pPr>
              <a:t>‹#›</a:t>
            </a:fld>
            <a:endParaRPr lang="en-US"/>
          </a:p>
        </p:txBody>
      </p:sp>
    </p:spTree>
    <p:extLst>
      <p:ext uri="{BB962C8B-B14F-4D97-AF65-F5344CB8AC3E}">
        <p14:creationId xmlns:p14="http://schemas.microsoft.com/office/powerpoint/2010/main" val="2068607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wrap="square" lIns="93177" tIns="46589" rIns="93177" bIns="46589" numCol="1" anchor="t" anchorCtr="0" compatLnSpc="1">
            <a:prstTxWarp prst="textNoShape">
              <a:avLst/>
            </a:prstTxWarp>
          </a:bodyPr>
          <a:lstStyle>
            <a:lvl1pPr>
              <a:defRPr sz="1200" b="0">
                <a:latin typeface="Calibri" pitchFamily="34" charset="0"/>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b="0">
                <a:latin typeface="+mn-lt"/>
                <a:cs typeface="+mn-cs"/>
              </a:defRPr>
            </a:lvl1pPr>
          </a:lstStyle>
          <a:p>
            <a:pPr>
              <a:defRPr/>
            </a:pPr>
            <a:fld id="{79E616A2-5658-4DB5-A6CA-9A703DF74881}" type="datetime1">
              <a:rPr lang="en-US"/>
              <a:pPr>
                <a:defRPr/>
              </a:pPr>
              <a:t>3/6/2019</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wrap="square" lIns="93177" tIns="46589" rIns="93177" bIns="46589"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wrap="square" lIns="93177" tIns="46589" rIns="93177" bIns="46589" numCol="1" anchor="b" anchorCtr="0" compatLnSpc="1">
            <a:prstTxWarp prst="textNoShape">
              <a:avLst/>
            </a:prstTxWarp>
          </a:bodyPr>
          <a:lstStyle>
            <a:lvl1pPr>
              <a:defRPr sz="1200" b="0">
                <a:latin typeface="Calibri" pitchFamily="34" charset="0"/>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b="0">
                <a:latin typeface="+mn-lt"/>
                <a:cs typeface="+mn-cs"/>
              </a:defRPr>
            </a:lvl1pPr>
          </a:lstStyle>
          <a:p>
            <a:pPr>
              <a:defRPr/>
            </a:pPr>
            <a:fld id="{3AB1A17B-551D-4B90-8B61-B7B53292EC5D}" type="slidenum">
              <a:rPr lang="en-US"/>
              <a:pPr>
                <a:defRPr/>
              </a:pPr>
              <a:t>‹#›</a:t>
            </a:fld>
            <a:endParaRPr lang="en-US"/>
          </a:p>
        </p:txBody>
      </p:sp>
    </p:spTree>
    <p:extLst>
      <p:ext uri="{BB962C8B-B14F-4D97-AF65-F5344CB8AC3E}">
        <p14:creationId xmlns:p14="http://schemas.microsoft.com/office/powerpoint/2010/main" val="26262761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log.gentilkiwi.com/securite/mimikatz/minidump"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blog.gentilkiwi.com/securite/mimikatz/minidump"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log.gentilkiwi.com/securite/mimikatz/minidump"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1</a:t>
            </a:fld>
            <a:endParaRPr lang="en-US"/>
          </a:p>
        </p:txBody>
      </p:sp>
    </p:spTree>
    <p:extLst>
      <p:ext uri="{BB962C8B-B14F-4D97-AF65-F5344CB8AC3E}">
        <p14:creationId xmlns:p14="http://schemas.microsoft.com/office/powerpoint/2010/main" val="43838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6857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418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Enhanced Security Administrative Environment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ESAE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Attack detection – logging, ATA</a:t>
            </a:r>
          </a:p>
          <a:p>
            <a:r>
              <a:rPr lang="en-US" sz="1200" b="0" i="0" kern="1200" dirty="0">
                <a:solidFill>
                  <a:schemeClr val="tx1"/>
                </a:solidFill>
                <a:effectLst/>
                <a:latin typeface="+mn-lt"/>
                <a:ea typeface="+mn-ea"/>
                <a:cs typeface="+mn-cs"/>
              </a:rPr>
              <a:t>https://adsecurity.org/wp-content/uploads/2017/11/BlueHat-2017-Metcalf-ActiveDirectorySecurityTheJourney-Final.pdf </a:t>
            </a:r>
          </a:p>
          <a:p>
            <a:endParaRPr lang="en-US" dirty="0"/>
          </a:p>
          <a:p>
            <a:r>
              <a:rPr lang="en-US" dirty="0"/>
              <a:t>https://github.com/clong/DetectionLab</a:t>
            </a:r>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13</a:t>
            </a:fld>
            <a:endParaRPr lang="en-US"/>
          </a:p>
        </p:txBody>
      </p:sp>
    </p:spTree>
    <p:extLst>
      <p:ext uri="{BB962C8B-B14F-4D97-AF65-F5344CB8AC3E}">
        <p14:creationId xmlns:p14="http://schemas.microsoft.com/office/powerpoint/2010/main" val="2841091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Enhanced Security Administrative Environment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ESAE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Attack detection – logging, ATA</a:t>
            </a:r>
          </a:p>
          <a:p>
            <a:r>
              <a:rPr lang="en-US" sz="1200" b="0" i="0" kern="1200" dirty="0">
                <a:solidFill>
                  <a:schemeClr val="tx1"/>
                </a:solidFill>
                <a:effectLst/>
                <a:latin typeface="+mn-lt"/>
                <a:ea typeface="+mn-ea"/>
                <a:cs typeface="+mn-cs"/>
              </a:rPr>
              <a:t>https://adsecurity.org/wp-content/uploads/2017/11/BlueHat-2017-Metcalf-ActiveDirectorySecurityTheJourney-Final.pdf </a:t>
            </a:r>
          </a:p>
          <a:p>
            <a:endParaRPr lang="en-US" dirty="0"/>
          </a:p>
          <a:p>
            <a:r>
              <a:rPr lang="en-US" dirty="0"/>
              <a:t>https://github.com/clong/DetectionLab</a:t>
            </a:r>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14</a:t>
            </a:fld>
            <a:endParaRPr lang="en-US"/>
          </a:p>
        </p:txBody>
      </p:sp>
    </p:spTree>
    <p:extLst>
      <p:ext uri="{BB962C8B-B14F-4D97-AF65-F5344CB8AC3E}">
        <p14:creationId xmlns:p14="http://schemas.microsoft.com/office/powerpoint/2010/main" val="62087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fontAlgn="auto">
              <a:spcAft>
                <a:spcPts val="0"/>
              </a:spcAft>
              <a:buFont typeface="Arial" panose="020B0604020202020204" pitchFamily="34" charset="0"/>
              <a:buChar char="•"/>
              <a:defRPr/>
            </a:pPr>
            <a:r>
              <a:rPr lang="en-US" sz="2800" b="1" dirty="0">
                <a:gradFill>
                  <a:gsLst>
                    <a:gs pos="1250">
                      <a:srgbClr val="505050"/>
                    </a:gs>
                    <a:gs pos="100000">
                      <a:srgbClr val="505050"/>
                    </a:gs>
                  </a:gsLst>
                  <a:lin ang="5400000" scaled="0"/>
                </a:gradFill>
                <a:latin typeface="MS Reference Sans Serif" panose="020B0604030504040204" pitchFamily="34" charset="0"/>
              </a:rPr>
              <a:t>100% of stage 1</a:t>
            </a:r>
          </a:p>
          <a:p>
            <a:pPr marL="800100" lvl="1" indent="-342900" fontAlgn="auto">
              <a:spcAft>
                <a:spcPts val="0"/>
              </a:spcAft>
              <a:buFont typeface="Arial" panose="020B0604020202020204" pitchFamily="34" charset="0"/>
              <a:buChar char="•"/>
              <a:defRPr/>
            </a:pPr>
            <a:r>
              <a:rPr lang="en-US" sz="2800" dirty="0">
                <a:gradFill>
                  <a:gsLst>
                    <a:gs pos="1250">
                      <a:srgbClr val="505050"/>
                    </a:gs>
                    <a:gs pos="100000">
                      <a:srgbClr val="505050"/>
                    </a:gs>
                  </a:gsLst>
                  <a:lin ang="5400000" scaled="0"/>
                </a:gradFill>
                <a:latin typeface="MS Reference Sans Serif" panose="020B0604030504040204" pitchFamily="34" charset="0"/>
              </a:rPr>
              <a:t>50% of stage 2</a:t>
            </a:r>
            <a:endParaRPr lang="en-US" sz="2800" b="1" dirty="0">
              <a:gradFill>
                <a:gsLst>
                  <a:gs pos="1250">
                    <a:srgbClr val="505050"/>
                  </a:gs>
                  <a:gs pos="100000">
                    <a:srgbClr val="505050"/>
                  </a:gs>
                </a:gsLst>
                <a:lin ang="5400000" scaled="0"/>
              </a:gradFill>
              <a:latin typeface="MS Reference Sans Serif" panose="020B0604030504040204" pitchFamily="34" charset="0"/>
            </a:endParaRPr>
          </a:p>
          <a:p>
            <a:r>
              <a:rPr lang="en-US" dirty="0"/>
              <a:t>Removing cached credentials</a:t>
            </a:r>
          </a:p>
          <a:p>
            <a:r>
              <a:rPr lang="en-US" dirty="0"/>
              <a:t>Separate admin accounts for DA, admins and workstation admins</a:t>
            </a:r>
          </a:p>
          <a:p>
            <a:r>
              <a:rPr lang="en-US" dirty="0"/>
              <a:t>Unique local computer passwords</a:t>
            </a:r>
          </a:p>
          <a:p>
            <a:r>
              <a:rPr lang="en-US" dirty="0"/>
              <a:t>Limit number of administrators</a:t>
            </a:r>
          </a:p>
          <a:p>
            <a:r>
              <a:rPr lang="en-US" dirty="0"/>
              <a:t>Audit and alert! - </a:t>
            </a:r>
            <a:r>
              <a:rPr lang="en-US" dirty="0" err="1"/>
              <a:t>powershell</a:t>
            </a:r>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16</a:t>
            </a:fld>
            <a:endParaRPr lang="en-US"/>
          </a:p>
        </p:txBody>
      </p:sp>
    </p:spTree>
    <p:extLst>
      <p:ext uri="{BB962C8B-B14F-4D97-AF65-F5344CB8AC3E}">
        <p14:creationId xmlns:p14="http://schemas.microsoft.com/office/powerpoint/2010/main" val="2323532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17</a:t>
            </a:fld>
            <a:endParaRPr lang="en-US"/>
          </a:p>
        </p:txBody>
      </p:sp>
    </p:spTree>
    <p:extLst>
      <p:ext uri="{BB962C8B-B14F-4D97-AF65-F5344CB8AC3E}">
        <p14:creationId xmlns:p14="http://schemas.microsoft.com/office/powerpoint/2010/main" val="744600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3977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1943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0098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3:22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7809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gradFill>
                  <a:gsLst>
                    <a:gs pos="2917">
                      <a:schemeClr val="tx1"/>
                    </a:gs>
                    <a:gs pos="30000">
                      <a:schemeClr val="tx1"/>
                    </a:gs>
                  </a:gsLst>
                  <a:lin ang="5400000" scaled="0"/>
                </a:gradFill>
              </a:rPr>
              <a:t>The thing that bothers me, is that I logged into a computer… years ago.  It remembered my password.  I logged into it with an old password, like really old.  The computer wasn’t even on the network.  I.T. asked me to log into it because they needed to get something off of it.  Who can use this password? Who can pretend to be me?</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2</a:t>
            </a:fld>
            <a:endParaRPr lang="en-US"/>
          </a:p>
        </p:txBody>
      </p:sp>
    </p:spTree>
    <p:extLst>
      <p:ext uri="{BB962C8B-B14F-4D97-AF65-F5344CB8AC3E}">
        <p14:creationId xmlns:p14="http://schemas.microsoft.com/office/powerpoint/2010/main" val="4136773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1697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5721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28</a:t>
            </a:fld>
            <a:endParaRPr lang="en-US"/>
          </a:p>
        </p:txBody>
      </p:sp>
    </p:spTree>
    <p:extLst>
      <p:ext uri="{BB962C8B-B14F-4D97-AF65-F5344CB8AC3E}">
        <p14:creationId xmlns:p14="http://schemas.microsoft.com/office/powerpoint/2010/main" val="2763398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REBOOT</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31</a:t>
            </a:fld>
            <a:endParaRPr lang="en-US"/>
          </a:p>
        </p:txBody>
      </p:sp>
    </p:spTree>
    <p:extLst>
      <p:ext uri="{BB962C8B-B14F-4D97-AF65-F5344CB8AC3E}">
        <p14:creationId xmlns:p14="http://schemas.microsoft.com/office/powerpoint/2010/main" val="2865409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REBOOT</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32</a:t>
            </a:fld>
            <a:endParaRPr lang="en-US"/>
          </a:p>
        </p:txBody>
      </p:sp>
    </p:spTree>
    <p:extLst>
      <p:ext uri="{BB962C8B-B14F-4D97-AF65-F5344CB8AC3E}">
        <p14:creationId xmlns:p14="http://schemas.microsoft.com/office/powerpoint/2010/main" val="2964368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Dump clear-text passwords from memory using </a:t>
            </a:r>
            <a:r>
              <a:rPr lang="en-US" sz="1200" b="0" i="0" kern="1200" dirty="0" err="1">
                <a:solidFill>
                  <a:schemeClr val="tx1"/>
                </a:solidFill>
                <a:effectLst/>
                <a:latin typeface="+mn-lt"/>
                <a:ea typeface="+mn-ea"/>
                <a:cs typeface="+mn-cs"/>
                <a:hlinkClick r:id="rId3"/>
              </a:rPr>
              <a:t>mimikatz</a:t>
            </a:r>
            <a:r>
              <a:rPr lang="en-US" sz="1200" b="0" i="0" kern="1200" dirty="0">
                <a:solidFill>
                  <a:schemeClr val="tx1"/>
                </a:solidFill>
                <a:effectLst/>
                <a:latin typeface="+mn-lt"/>
                <a:ea typeface="+mn-ea"/>
                <a:cs typeface="+mn-cs"/>
              </a:rPr>
              <a:t> and the Windows Task Manager to dump the LSASS process.</a:t>
            </a:r>
          </a:p>
          <a:p>
            <a:pPr fontAlgn="base"/>
            <a:r>
              <a:rPr lang="en-US" sz="1200" b="0" i="0" kern="1200" dirty="0">
                <a:solidFill>
                  <a:schemeClr val="tx1"/>
                </a:solidFill>
                <a:effectLst/>
                <a:latin typeface="+mn-lt"/>
                <a:ea typeface="+mn-ea"/>
                <a:cs typeface="+mn-cs"/>
              </a:rPr>
              <a:t>To do this, dump the lsass.exe process to a file using Windows built-in Task Manager with right-clicking “lsass.exe” then selecting “Create Dump File”</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33</a:t>
            </a:fld>
            <a:endParaRPr lang="en-US"/>
          </a:p>
        </p:txBody>
      </p:sp>
    </p:spTree>
    <p:extLst>
      <p:ext uri="{BB962C8B-B14F-4D97-AF65-F5344CB8AC3E}">
        <p14:creationId xmlns:p14="http://schemas.microsoft.com/office/powerpoint/2010/main" val="3098538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Dump clear-text passwords from memory using </a:t>
            </a:r>
            <a:r>
              <a:rPr lang="en-US" sz="1200" b="0" i="0" kern="1200" dirty="0" err="1">
                <a:solidFill>
                  <a:schemeClr val="tx1"/>
                </a:solidFill>
                <a:effectLst/>
                <a:latin typeface="+mn-lt"/>
                <a:ea typeface="+mn-ea"/>
                <a:cs typeface="+mn-cs"/>
                <a:hlinkClick r:id="rId3"/>
              </a:rPr>
              <a:t>mimikatz</a:t>
            </a:r>
            <a:r>
              <a:rPr lang="en-US" sz="1200" b="0" i="0" kern="1200" dirty="0">
                <a:solidFill>
                  <a:schemeClr val="tx1"/>
                </a:solidFill>
                <a:effectLst/>
                <a:latin typeface="+mn-lt"/>
                <a:ea typeface="+mn-ea"/>
                <a:cs typeface="+mn-cs"/>
              </a:rPr>
              <a:t> and the Windows Task Manager to dump the LSASS process.</a:t>
            </a:r>
          </a:p>
          <a:p>
            <a:pPr fontAlgn="base"/>
            <a:r>
              <a:rPr lang="en-US" sz="1200" b="0" i="0" kern="1200" dirty="0">
                <a:solidFill>
                  <a:schemeClr val="tx1"/>
                </a:solidFill>
                <a:effectLst/>
                <a:latin typeface="+mn-lt"/>
                <a:ea typeface="+mn-ea"/>
                <a:cs typeface="+mn-cs"/>
              </a:rPr>
              <a:t>To do this, dump the lsass.exe process to a file using Windows built-in Task Manager with right-clicking “lsass.exe” then selecting “Create Dump File”</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34</a:t>
            </a:fld>
            <a:endParaRPr lang="en-US"/>
          </a:p>
        </p:txBody>
      </p:sp>
    </p:spTree>
    <p:extLst>
      <p:ext uri="{BB962C8B-B14F-4D97-AF65-F5344CB8AC3E}">
        <p14:creationId xmlns:p14="http://schemas.microsoft.com/office/powerpoint/2010/main" val="850617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Dump clear-text passwords from memory using </a:t>
            </a:r>
            <a:r>
              <a:rPr lang="en-US" sz="1200" b="0" i="0" kern="1200" dirty="0" err="1">
                <a:solidFill>
                  <a:schemeClr val="tx1"/>
                </a:solidFill>
                <a:effectLst/>
                <a:latin typeface="+mn-lt"/>
                <a:ea typeface="+mn-ea"/>
                <a:cs typeface="+mn-cs"/>
                <a:hlinkClick r:id="rId3"/>
              </a:rPr>
              <a:t>mimikatz</a:t>
            </a:r>
            <a:r>
              <a:rPr lang="en-US" sz="1200" b="0" i="0" kern="1200" dirty="0">
                <a:solidFill>
                  <a:schemeClr val="tx1"/>
                </a:solidFill>
                <a:effectLst/>
                <a:latin typeface="+mn-lt"/>
                <a:ea typeface="+mn-ea"/>
                <a:cs typeface="+mn-cs"/>
              </a:rPr>
              <a:t> and the Windows Task Manager to dump the LSASS process.</a:t>
            </a:r>
          </a:p>
          <a:p>
            <a:pPr fontAlgn="base"/>
            <a:r>
              <a:rPr lang="en-US" sz="1200" b="0" i="0" kern="1200" dirty="0">
                <a:solidFill>
                  <a:schemeClr val="tx1"/>
                </a:solidFill>
                <a:effectLst/>
                <a:latin typeface="+mn-lt"/>
                <a:ea typeface="+mn-ea"/>
                <a:cs typeface="+mn-cs"/>
              </a:rPr>
              <a:t>To do this, dump the lsass.exe process to a file using Windows built-in Task Manager with right-clicking “lsass.exe” then selecting “Create Dump File”</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35</a:t>
            </a:fld>
            <a:endParaRPr lang="en-US"/>
          </a:p>
        </p:txBody>
      </p:sp>
    </p:spTree>
    <p:extLst>
      <p:ext uri="{BB962C8B-B14F-4D97-AF65-F5344CB8AC3E}">
        <p14:creationId xmlns:p14="http://schemas.microsoft.com/office/powerpoint/2010/main" val="271238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There are ways around the </a:t>
            </a:r>
            <a:r>
              <a:rPr lang="en-US" dirty="0" err="1"/>
              <a:t>vss</a:t>
            </a:r>
            <a:r>
              <a:rPr lang="en-US" dirty="0"/>
              <a:t> copy, but those methods include another form of elevation on the computer. Typically elevating to system.  If you have auditing and alerting turned on for special logons, this should trigger an alert.</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40</a:t>
            </a:fld>
            <a:endParaRPr lang="en-US"/>
          </a:p>
        </p:txBody>
      </p:sp>
    </p:spTree>
    <p:extLst>
      <p:ext uri="{BB962C8B-B14F-4D97-AF65-F5344CB8AC3E}">
        <p14:creationId xmlns:p14="http://schemas.microsoft.com/office/powerpoint/2010/main" val="3302268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ways around the </a:t>
            </a:r>
            <a:r>
              <a:rPr lang="en-US" dirty="0" err="1"/>
              <a:t>vss</a:t>
            </a:r>
            <a:r>
              <a:rPr lang="en-US" dirty="0"/>
              <a:t> copy, but those methods include another form of elevation on the computer. Typically elevating to system.  If you have auditing and alerting turned on for special logons, this should trigger an alert.</a:t>
            </a:r>
          </a:p>
          <a:p>
            <a:endParaRPr lang="en-US" dirty="0"/>
          </a:p>
          <a:p>
            <a:r>
              <a:rPr lang="en-US" dirty="0"/>
              <a:t>Event ID 8193 – </a:t>
            </a:r>
            <a:r>
              <a:rPr lang="en-US" dirty="0" err="1"/>
              <a:t>vss</a:t>
            </a:r>
            <a:r>
              <a:rPr lang="en-US" dirty="0"/>
              <a:t> started</a:t>
            </a:r>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42</a:t>
            </a:fld>
            <a:endParaRPr lang="en-US"/>
          </a:p>
        </p:txBody>
      </p:sp>
    </p:spTree>
    <p:extLst>
      <p:ext uri="{BB962C8B-B14F-4D97-AF65-F5344CB8AC3E}">
        <p14:creationId xmlns:p14="http://schemas.microsoft.com/office/powerpoint/2010/main" val="230630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4</a:t>
            </a:fld>
            <a:endParaRPr lang="en-US"/>
          </a:p>
        </p:txBody>
      </p:sp>
    </p:spTree>
    <p:extLst>
      <p:ext uri="{BB962C8B-B14F-4D97-AF65-F5344CB8AC3E}">
        <p14:creationId xmlns:p14="http://schemas.microsoft.com/office/powerpoint/2010/main" val="2516795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ways around the </a:t>
            </a:r>
            <a:r>
              <a:rPr lang="en-US" dirty="0" err="1"/>
              <a:t>vss</a:t>
            </a:r>
            <a:r>
              <a:rPr lang="en-US" dirty="0"/>
              <a:t> copy, but those methods include another form of elevation on the computer. Typically elevating to system.  If you have auditing and alerting turned on for special logons, this should trigger an alert.</a:t>
            </a:r>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43</a:t>
            </a:fld>
            <a:endParaRPr lang="en-US"/>
          </a:p>
        </p:txBody>
      </p:sp>
    </p:spTree>
    <p:extLst>
      <p:ext uri="{BB962C8B-B14F-4D97-AF65-F5344CB8AC3E}">
        <p14:creationId xmlns:p14="http://schemas.microsoft.com/office/powerpoint/2010/main" val="2749632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137CCA-1DE2-48CC-8594-4DCB087C6822}" type="datetime8">
              <a:rPr lang="en-US" smtClean="0"/>
              <a:t>3/6/2019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176324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9:30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0109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Add three and label with correct stuff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3/6/2019 10:55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8360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Discretionary access control:</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has an account.</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is a member of groups</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Groups access objects; Computers, Groups and users</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5</a:t>
            </a:fld>
            <a:endParaRPr lang="en-US"/>
          </a:p>
        </p:txBody>
      </p:sp>
    </p:spTree>
    <p:extLst>
      <p:ext uri="{BB962C8B-B14F-4D97-AF65-F5344CB8AC3E}">
        <p14:creationId xmlns:p14="http://schemas.microsoft.com/office/powerpoint/2010/main" val="335073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Discretionary access control:</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has an account.</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is a member of groups</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Groups access objects; Computers, Groups and users</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6</a:t>
            </a:fld>
            <a:endParaRPr lang="en-US"/>
          </a:p>
        </p:txBody>
      </p:sp>
    </p:spTree>
    <p:extLst>
      <p:ext uri="{BB962C8B-B14F-4D97-AF65-F5344CB8AC3E}">
        <p14:creationId xmlns:p14="http://schemas.microsoft.com/office/powerpoint/2010/main" val="413059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Discretionary access control:</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has an account.</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is a member of groups</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Groups access objects; Computers, Groups and users</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7</a:t>
            </a:fld>
            <a:endParaRPr lang="en-US"/>
          </a:p>
        </p:txBody>
      </p:sp>
    </p:spTree>
    <p:extLst>
      <p:ext uri="{BB962C8B-B14F-4D97-AF65-F5344CB8AC3E}">
        <p14:creationId xmlns:p14="http://schemas.microsoft.com/office/powerpoint/2010/main" val="2110132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Discretionary access control:</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has an account.</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Each User is a member of groups</a:t>
            </a:r>
          </a:p>
          <a:p>
            <a:pPr marL="342900" indent="-342900">
              <a:lnSpc>
                <a:spcPct val="90000"/>
              </a:lnSpc>
              <a:spcAft>
                <a:spcPts val="600"/>
              </a:spcAft>
              <a:buFont typeface="Arial" panose="020B0604020202020204" pitchFamily="34" charset="0"/>
              <a:buChar char="•"/>
            </a:pPr>
            <a:r>
              <a:rPr lang="en-US" sz="1200" dirty="0">
                <a:latin typeface="MS Reference Sans Serif" panose="020B0604030504040204" pitchFamily="34" charset="0"/>
              </a:rPr>
              <a:t>Groups access objects; Computers, Groups and users</a:t>
            </a:r>
          </a:p>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8</a:t>
            </a:fld>
            <a:endParaRPr lang="en-US"/>
          </a:p>
        </p:txBody>
      </p:sp>
    </p:spTree>
    <p:extLst>
      <p:ext uri="{BB962C8B-B14F-4D97-AF65-F5344CB8AC3E}">
        <p14:creationId xmlns:p14="http://schemas.microsoft.com/office/powerpoint/2010/main" val="1119672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9</a:t>
            </a:fld>
            <a:endParaRPr lang="en-US"/>
          </a:p>
        </p:txBody>
      </p:sp>
    </p:spTree>
    <p:extLst>
      <p:ext uri="{BB962C8B-B14F-4D97-AF65-F5344CB8AC3E}">
        <p14:creationId xmlns:p14="http://schemas.microsoft.com/office/powerpoint/2010/main" val="2036292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a:defRPr/>
            </a:pPr>
            <a:fld id="{79E616A2-5658-4DB5-A6CA-9A703DF74881}" type="datetime1">
              <a:rPr lang="en-US" smtClean="0"/>
              <a:pPr>
                <a:defRPr/>
              </a:pPr>
              <a:t>3/6/2019</a:t>
            </a:fld>
            <a:endParaRPr lang="en-US"/>
          </a:p>
        </p:txBody>
      </p:sp>
      <p:sp>
        <p:nvSpPr>
          <p:cNvPr id="5" name="Slide Number Placeholder 4"/>
          <p:cNvSpPr>
            <a:spLocks noGrp="1"/>
          </p:cNvSpPr>
          <p:nvPr>
            <p:ph type="sldNum" sz="quarter" idx="5"/>
          </p:nvPr>
        </p:nvSpPr>
        <p:spPr/>
        <p:txBody>
          <a:bodyPr/>
          <a:lstStyle/>
          <a:p>
            <a:pPr>
              <a:defRPr/>
            </a:pPr>
            <a:fld id="{3AB1A17B-551D-4B90-8B61-B7B53292EC5D}" type="slidenum">
              <a:rPr lang="en-US" smtClean="0"/>
              <a:pPr>
                <a:defRPr/>
              </a:pPr>
              <a:t>10</a:t>
            </a:fld>
            <a:endParaRPr lang="en-US"/>
          </a:p>
        </p:txBody>
      </p:sp>
    </p:spTree>
    <p:extLst>
      <p:ext uri="{BB962C8B-B14F-4D97-AF65-F5344CB8AC3E}">
        <p14:creationId xmlns:p14="http://schemas.microsoft.com/office/powerpoint/2010/main" val="2832873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871"/>
          </a:xfrm>
        </p:spPr>
        <p:txBody>
          <a:bodyPr>
            <a:spAutoFit/>
          </a:bodyPr>
          <a:lstStyle>
            <a:lvl1pPr>
              <a:defRPr sz="294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0724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UIT With Citation and Breadcrumb">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9245600" cy="9144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Picture Placeholder 5"/>
          <p:cNvSpPr>
            <a:spLocks noGrp="1"/>
          </p:cNvSpPr>
          <p:nvPr>
            <p:ph type="pic" sz="quarter" idx="11"/>
          </p:nvPr>
        </p:nvSpPr>
        <p:spPr>
          <a:xfrm>
            <a:off x="6197600" y="1219201"/>
            <a:ext cx="5283200" cy="4525963"/>
          </a:xfrm>
        </p:spPr>
        <p:txBody>
          <a:bodyPr/>
          <a:lstStyle/>
          <a:p>
            <a:r>
              <a:rPr lang="en-US"/>
              <a:t>Click icon to add picture</a:t>
            </a:r>
            <a:endParaRPr lang="en-US" dirty="0"/>
          </a:p>
        </p:txBody>
      </p:sp>
      <p:sp>
        <p:nvSpPr>
          <p:cNvPr id="7" name="Line 15"/>
          <p:cNvSpPr>
            <a:spLocks noChangeShapeType="1"/>
          </p:cNvSpPr>
          <p:nvPr userDrawn="1"/>
        </p:nvSpPr>
        <p:spPr bwMode="auto">
          <a:xfrm>
            <a:off x="10007600" y="347663"/>
            <a:ext cx="2032000" cy="0"/>
          </a:xfrm>
          <a:prstGeom prst="line">
            <a:avLst/>
          </a:prstGeom>
          <a:noFill/>
          <a:ln w="15875" cap="rnd">
            <a:solidFill>
              <a:schemeClr val="tx2"/>
            </a:solidFill>
            <a:prstDash val="sysDot"/>
            <a:round/>
            <a:headEnd/>
            <a:tailEnd/>
          </a:ln>
        </p:spPr>
        <p:txBody>
          <a:bodyPr/>
          <a:lstStyle/>
          <a:p>
            <a:endParaRPr lang="en-US"/>
          </a:p>
        </p:txBody>
      </p:sp>
      <p:sp>
        <p:nvSpPr>
          <p:cNvPr id="9" name="Text Placeholder 8"/>
          <p:cNvSpPr>
            <a:spLocks noGrp="1"/>
          </p:cNvSpPr>
          <p:nvPr>
            <p:ph type="body" sz="quarter" idx="12"/>
          </p:nvPr>
        </p:nvSpPr>
        <p:spPr>
          <a:xfrm>
            <a:off x="10007600" y="38100"/>
            <a:ext cx="2099733" cy="228600"/>
          </a:xfrm>
        </p:spPr>
        <p:txBody>
          <a:bodyPr/>
          <a:lstStyle>
            <a:lvl1pPr marL="0" indent="0">
              <a:buNone/>
              <a:defRPr sz="900">
                <a:solidFill>
                  <a:schemeClr val="accent1"/>
                </a:solidFill>
              </a:defRPr>
            </a:lvl1pPr>
          </a:lstStyle>
          <a:p>
            <a:pPr lvl="0"/>
            <a:r>
              <a:rPr lang="en-US"/>
              <a:t>Edit Master text styles</a:t>
            </a:r>
          </a:p>
        </p:txBody>
      </p:sp>
      <p:sp>
        <p:nvSpPr>
          <p:cNvPr id="10" name="Line 14"/>
          <p:cNvSpPr>
            <a:spLocks noChangeShapeType="1"/>
          </p:cNvSpPr>
          <p:nvPr userDrawn="1"/>
        </p:nvSpPr>
        <p:spPr bwMode="auto">
          <a:xfrm>
            <a:off x="609601" y="6070600"/>
            <a:ext cx="4993217" cy="0"/>
          </a:xfrm>
          <a:prstGeom prst="line">
            <a:avLst/>
          </a:prstGeom>
          <a:noFill/>
          <a:ln w="15875" cap="rnd">
            <a:solidFill>
              <a:schemeClr val="tx2"/>
            </a:solidFill>
            <a:prstDash val="sysDot"/>
            <a:round/>
            <a:headEnd/>
            <a:tailEnd/>
          </a:ln>
        </p:spPr>
        <p:txBody>
          <a:bodyPr/>
          <a:lstStyle/>
          <a:p>
            <a:endParaRPr lang="en-US"/>
          </a:p>
        </p:txBody>
      </p:sp>
      <p:sp>
        <p:nvSpPr>
          <p:cNvPr id="11" name="Text Placeholder 8"/>
          <p:cNvSpPr>
            <a:spLocks noGrp="1"/>
          </p:cNvSpPr>
          <p:nvPr>
            <p:ph type="body" sz="quarter" idx="13"/>
          </p:nvPr>
        </p:nvSpPr>
        <p:spPr>
          <a:xfrm>
            <a:off x="609600" y="6096000"/>
            <a:ext cx="4979184" cy="228600"/>
          </a:xfrm>
        </p:spPr>
        <p:txBody>
          <a:bodyPr/>
          <a:lstStyle>
            <a:lvl1pPr marL="0" indent="0">
              <a:buNone/>
              <a:defRPr sz="900" i="1">
                <a:solidFill>
                  <a:schemeClr val="accent1"/>
                </a:solidFill>
              </a:defRPr>
            </a:lvl1pPr>
          </a:lstStyle>
          <a:p>
            <a:pPr lvl="0"/>
            <a:r>
              <a:rPr lang="en-US"/>
              <a:t>Edit Master text styles</a:t>
            </a:r>
          </a:p>
        </p:txBody>
      </p:sp>
    </p:spTree>
    <p:extLst>
      <p:ext uri="{BB962C8B-B14F-4D97-AF65-F5344CB8AC3E}">
        <p14:creationId xmlns:p14="http://schemas.microsoft.com/office/powerpoint/2010/main" val="4183636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UIT Section Transition slide">
    <p:bg>
      <p:bgPr>
        <a:solidFill>
          <a:srgbClr val="A51C30"/>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9600" y="4800600"/>
            <a:ext cx="10972800" cy="1143000"/>
          </a:xfrm>
        </p:spPr>
        <p:txBody>
          <a:bodyPr/>
          <a:lstStyle>
            <a:lvl1pPr>
              <a:defRPr sz="44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41855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UIT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074400" cy="914400"/>
          </a:xfrm>
        </p:spPr>
        <p:txBody>
          <a:bodyPr/>
          <a:lstStyle/>
          <a:p>
            <a:r>
              <a:rPr lang="en-US"/>
              <a:t>Click to edit Master title style</a:t>
            </a:r>
            <a:endParaRPr lang="en-US" dirty="0"/>
          </a:p>
        </p:txBody>
      </p:sp>
      <p:sp>
        <p:nvSpPr>
          <p:cNvPr id="5" name="Slide Number Placeholder 5"/>
          <p:cNvSpPr>
            <a:spLocks noGrp="1"/>
          </p:cNvSpPr>
          <p:nvPr>
            <p:ph type="sldNum" sz="quarter" idx="10"/>
          </p:nvPr>
        </p:nvSpPr>
        <p:spPr>
          <a:ln/>
        </p:spPr>
        <p:txBody>
          <a:bodyPr/>
          <a:lstStyle>
            <a:lvl1pPr>
              <a:defRPr/>
            </a:lvl1pPr>
          </a:lstStyle>
          <a:p>
            <a:pPr>
              <a:defRPr/>
            </a:pPr>
            <a:fld id="{740CB79B-1DE2-4DCC-9026-293B1B324853}" type="slidenum">
              <a:rPr lang="en-US"/>
              <a:pPr>
                <a:defRPr/>
              </a:pPr>
              <a:t>‹#›</a:t>
            </a:fld>
            <a:endParaRPr lang="en-US"/>
          </a:p>
        </p:txBody>
      </p:sp>
      <p:sp>
        <p:nvSpPr>
          <p:cNvPr id="10" name="Text Placeholder 9"/>
          <p:cNvSpPr>
            <a:spLocks noGrp="1"/>
          </p:cNvSpPr>
          <p:nvPr>
            <p:ph type="body" sz="quarter" idx="12"/>
          </p:nvPr>
        </p:nvSpPr>
        <p:spPr>
          <a:xfrm>
            <a:off x="609600" y="6324601"/>
            <a:ext cx="7518400" cy="365125"/>
          </a:xfrm>
        </p:spPr>
        <p:txBody>
          <a:bodyPr/>
          <a:lstStyle>
            <a:lvl1pPr marL="0" indent="0">
              <a:buFontTx/>
              <a:buNone/>
              <a:defRPr sz="1200" b="0" i="1">
                <a:solidFill>
                  <a:schemeClr val="accent1"/>
                </a:solidFill>
              </a:defRPr>
            </a:lvl1pPr>
            <a:lvl2pPr marL="457200" indent="0">
              <a:buFontTx/>
              <a:buNone/>
              <a:defRPr sz="1200" b="0" i="1">
                <a:solidFill>
                  <a:schemeClr val="accent1"/>
                </a:solidFill>
              </a:defRPr>
            </a:lvl2pPr>
            <a:lvl3pPr marL="914400" indent="0">
              <a:buFontTx/>
              <a:buNone/>
              <a:defRPr sz="1200" b="0" i="1">
                <a:solidFill>
                  <a:schemeClr val="accent1"/>
                </a:solidFill>
              </a:defRPr>
            </a:lvl3pPr>
            <a:lvl4pPr marL="1371600" indent="0">
              <a:buFontTx/>
              <a:buNone/>
              <a:defRPr sz="1200" b="0" i="1">
                <a:solidFill>
                  <a:schemeClr val="accent1"/>
                </a:solidFill>
              </a:defRPr>
            </a:lvl4pPr>
            <a:lvl5pPr marL="1828800" indent="0">
              <a:buFontTx/>
              <a:buNone/>
              <a:defRPr sz="1200" b="0" i="1">
                <a:solidFill>
                  <a:schemeClr val="accent1"/>
                </a:solidFill>
              </a:defRPr>
            </a:lvl5pPr>
          </a:lstStyle>
          <a:p>
            <a:pPr lvl="0"/>
            <a:r>
              <a:rPr lang="en-US"/>
              <a:t>Edit Master text styles</a:t>
            </a:r>
          </a:p>
        </p:txBody>
      </p:sp>
      <p:sp>
        <p:nvSpPr>
          <p:cNvPr id="9" name="Table Placeholder 8"/>
          <p:cNvSpPr>
            <a:spLocks noGrp="1"/>
          </p:cNvSpPr>
          <p:nvPr>
            <p:ph type="tbl" sz="quarter" idx="13" hasCustomPrompt="1"/>
          </p:nvPr>
        </p:nvSpPr>
        <p:spPr>
          <a:xfrm>
            <a:off x="609600" y="1143000"/>
            <a:ext cx="11074400" cy="5029200"/>
          </a:xfrm>
        </p:spPr>
        <p:txBody>
          <a:bodyPr/>
          <a:lstStyle>
            <a:lvl1pPr>
              <a:defRPr baseline="0"/>
            </a:lvl1pPr>
          </a:lstStyle>
          <a:p>
            <a:r>
              <a:rPr lang="en-US" dirty="0"/>
              <a:t>Click icon to add a table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UIT Tab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074400" cy="914400"/>
          </a:xfrm>
        </p:spPr>
        <p:txBody>
          <a:bodyPr/>
          <a:lstStyle/>
          <a:p>
            <a:r>
              <a:rPr lang="en-US"/>
              <a:t>Click to edit Master title style</a:t>
            </a:r>
          </a:p>
        </p:txBody>
      </p:sp>
      <p:sp>
        <p:nvSpPr>
          <p:cNvPr id="5" name="Slide Number Placeholder 5"/>
          <p:cNvSpPr>
            <a:spLocks noGrp="1"/>
          </p:cNvSpPr>
          <p:nvPr>
            <p:ph type="sldNum" sz="quarter" idx="10"/>
          </p:nvPr>
        </p:nvSpPr>
        <p:spPr>
          <a:ln/>
        </p:spPr>
        <p:txBody>
          <a:bodyPr/>
          <a:lstStyle>
            <a:lvl1pPr>
              <a:defRPr/>
            </a:lvl1pPr>
          </a:lstStyle>
          <a:p>
            <a:pPr>
              <a:defRPr/>
            </a:pPr>
            <a:fld id="{740CB79B-1DE2-4DCC-9026-293B1B324853}" type="slidenum">
              <a:rPr lang="en-US"/>
              <a:pPr>
                <a:defRPr/>
              </a:pPr>
              <a:t>‹#›</a:t>
            </a:fld>
            <a:endParaRPr lang="en-US"/>
          </a:p>
        </p:txBody>
      </p:sp>
      <p:sp>
        <p:nvSpPr>
          <p:cNvPr id="10" name="Text Placeholder 9"/>
          <p:cNvSpPr>
            <a:spLocks noGrp="1"/>
          </p:cNvSpPr>
          <p:nvPr>
            <p:ph type="body" sz="quarter" idx="12"/>
          </p:nvPr>
        </p:nvSpPr>
        <p:spPr>
          <a:xfrm>
            <a:off x="609600" y="6324601"/>
            <a:ext cx="7518400" cy="365125"/>
          </a:xfrm>
        </p:spPr>
        <p:txBody>
          <a:bodyPr/>
          <a:lstStyle>
            <a:lvl1pPr marL="0" indent="0">
              <a:buFontTx/>
              <a:buNone/>
              <a:defRPr sz="1200" b="0" i="1">
                <a:solidFill>
                  <a:schemeClr val="accent1"/>
                </a:solidFill>
              </a:defRPr>
            </a:lvl1pPr>
            <a:lvl2pPr marL="457200" indent="0">
              <a:buFontTx/>
              <a:buNone/>
              <a:defRPr sz="1200" b="0" i="1">
                <a:solidFill>
                  <a:schemeClr val="accent1"/>
                </a:solidFill>
              </a:defRPr>
            </a:lvl2pPr>
            <a:lvl3pPr marL="914400" indent="0">
              <a:buFontTx/>
              <a:buNone/>
              <a:defRPr sz="1200" b="0" i="1">
                <a:solidFill>
                  <a:schemeClr val="accent1"/>
                </a:solidFill>
              </a:defRPr>
            </a:lvl3pPr>
            <a:lvl4pPr marL="1371600" indent="0">
              <a:buFontTx/>
              <a:buNone/>
              <a:defRPr sz="1200" b="0" i="1">
                <a:solidFill>
                  <a:schemeClr val="accent1"/>
                </a:solidFill>
              </a:defRPr>
            </a:lvl4pPr>
            <a:lvl5pPr marL="1828800" indent="0">
              <a:buFontTx/>
              <a:buNone/>
              <a:defRPr sz="1200" b="0" i="1">
                <a:solidFill>
                  <a:schemeClr val="accent1"/>
                </a:solidFill>
              </a:defRPr>
            </a:lvl5pPr>
          </a:lstStyle>
          <a:p>
            <a:pPr lvl="0"/>
            <a:r>
              <a:rPr lang="en-US"/>
              <a:t>Edit Master text styles</a:t>
            </a:r>
          </a:p>
        </p:txBody>
      </p:sp>
      <p:sp>
        <p:nvSpPr>
          <p:cNvPr id="4" name="Text Placeholder 3"/>
          <p:cNvSpPr>
            <a:spLocks noGrp="1"/>
          </p:cNvSpPr>
          <p:nvPr>
            <p:ph type="body" sz="quarter" idx="13"/>
          </p:nvPr>
        </p:nvSpPr>
        <p:spPr>
          <a:xfrm>
            <a:off x="609600" y="1295400"/>
            <a:ext cx="4368800" cy="4953000"/>
          </a:xfrm>
        </p:spPr>
        <p:txBody>
          <a:bodyPr/>
          <a:lstStyle>
            <a:lvl1pPr marL="0" indent="0">
              <a:buNone/>
              <a:defRPr/>
            </a:lvl1pPr>
          </a:lstStyle>
          <a:p>
            <a:pPr lvl="0"/>
            <a:r>
              <a:rPr lang="en-US"/>
              <a:t>Edit Master text styles</a:t>
            </a:r>
          </a:p>
        </p:txBody>
      </p:sp>
      <p:sp>
        <p:nvSpPr>
          <p:cNvPr id="6" name="Table Placeholder 5"/>
          <p:cNvSpPr>
            <a:spLocks noGrp="1"/>
          </p:cNvSpPr>
          <p:nvPr>
            <p:ph type="tbl" sz="quarter" idx="14" hasCustomPrompt="1"/>
          </p:nvPr>
        </p:nvSpPr>
        <p:spPr>
          <a:xfrm>
            <a:off x="5080000" y="1295400"/>
            <a:ext cx="6604000" cy="4953000"/>
          </a:xfrm>
        </p:spPr>
        <p:txBody>
          <a:bodyPr/>
          <a:lstStyle/>
          <a:p>
            <a:r>
              <a:rPr lang="en-US" dirty="0"/>
              <a:t>Click icon to add a table</a:t>
            </a:r>
          </a:p>
        </p:txBody>
      </p:sp>
    </p:spTree>
    <p:extLst>
      <p:ext uri="{BB962C8B-B14F-4D97-AF65-F5344CB8AC3E}">
        <p14:creationId xmlns:p14="http://schemas.microsoft.com/office/powerpoint/2010/main" val="2314880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i="0"/>
            </a:lvl1pPr>
          </a:lstStyle>
          <a:p>
            <a:r>
              <a:rPr lang="en-US" dirty="0"/>
              <a:t>Click to edit Master title style</a:t>
            </a:r>
            <a:br>
              <a:rPr lang="en-US" dirty="0"/>
            </a:br>
            <a:endParaRPr lang="en-US" dirty="0"/>
          </a:p>
        </p:txBody>
      </p:sp>
      <p:sp>
        <p:nvSpPr>
          <p:cNvPr id="3" name="Slide Number Placeholder 2"/>
          <p:cNvSpPr>
            <a:spLocks noGrp="1"/>
          </p:cNvSpPr>
          <p:nvPr>
            <p:ph type="sldNum" sz="quarter" idx="10"/>
          </p:nvPr>
        </p:nvSpPr>
        <p:spPr/>
        <p:txBody>
          <a:bodyPr/>
          <a:lstStyle/>
          <a:p>
            <a:pPr>
              <a:defRPr/>
            </a:pPr>
            <a:fld id="{3D6EDCD8-B171-4E7C-B823-2B1A7255EFC5}" type="slidenum">
              <a:rPr lang="en-US" smtClean="0"/>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HUIT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1074400" cy="914400"/>
          </a:xfrm>
        </p:spPr>
        <p:txBody>
          <a:bodyPr/>
          <a:lstStyle/>
          <a:p>
            <a:r>
              <a:rPr lang="en-US"/>
              <a:t>Click to edit Master title style</a:t>
            </a:r>
          </a:p>
        </p:txBody>
      </p:sp>
      <p:sp>
        <p:nvSpPr>
          <p:cNvPr id="5" name="Slide Number Placeholder 5"/>
          <p:cNvSpPr>
            <a:spLocks noGrp="1"/>
          </p:cNvSpPr>
          <p:nvPr>
            <p:ph type="sldNum" sz="quarter" idx="10"/>
          </p:nvPr>
        </p:nvSpPr>
        <p:spPr>
          <a:ln/>
        </p:spPr>
        <p:txBody>
          <a:bodyPr/>
          <a:lstStyle>
            <a:lvl1pPr>
              <a:defRPr/>
            </a:lvl1pPr>
          </a:lstStyle>
          <a:p>
            <a:pPr>
              <a:defRPr/>
            </a:pPr>
            <a:fld id="{740CB79B-1DE2-4DCC-9026-293B1B324853}" type="slidenum">
              <a:rPr lang="en-US"/>
              <a:pPr>
                <a:defRPr/>
              </a:pPr>
              <a:t>‹#›</a:t>
            </a:fld>
            <a:endParaRPr lang="en-US"/>
          </a:p>
        </p:txBody>
      </p:sp>
      <p:sp>
        <p:nvSpPr>
          <p:cNvPr id="10" name="Text Placeholder 9"/>
          <p:cNvSpPr>
            <a:spLocks noGrp="1"/>
          </p:cNvSpPr>
          <p:nvPr>
            <p:ph type="body" sz="quarter" idx="12"/>
          </p:nvPr>
        </p:nvSpPr>
        <p:spPr>
          <a:xfrm>
            <a:off x="609600" y="6324601"/>
            <a:ext cx="7518400" cy="365125"/>
          </a:xfrm>
        </p:spPr>
        <p:txBody>
          <a:bodyPr/>
          <a:lstStyle>
            <a:lvl1pPr marL="0" indent="0">
              <a:buFontTx/>
              <a:buNone/>
              <a:defRPr sz="1200" b="0" i="1">
                <a:solidFill>
                  <a:schemeClr val="accent1"/>
                </a:solidFill>
              </a:defRPr>
            </a:lvl1pPr>
            <a:lvl2pPr marL="457200" indent="0">
              <a:buFontTx/>
              <a:buNone/>
              <a:defRPr sz="1200" b="0" i="1">
                <a:solidFill>
                  <a:schemeClr val="accent1"/>
                </a:solidFill>
              </a:defRPr>
            </a:lvl2pPr>
            <a:lvl3pPr marL="914400" indent="0">
              <a:buFontTx/>
              <a:buNone/>
              <a:defRPr sz="1200" b="0" i="1">
                <a:solidFill>
                  <a:schemeClr val="accent1"/>
                </a:solidFill>
              </a:defRPr>
            </a:lvl3pPr>
            <a:lvl4pPr marL="1371600" indent="0">
              <a:buFontTx/>
              <a:buNone/>
              <a:defRPr sz="1200" b="0" i="1">
                <a:solidFill>
                  <a:schemeClr val="accent1"/>
                </a:solidFill>
              </a:defRPr>
            </a:lvl4pPr>
            <a:lvl5pPr marL="1828800" indent="0">
              <a:buFontTx/>
              <a:buNone/>
              <a:defRPr sz="1200" b="0" i="1">
                <a:solidFill>
                  <a:schemeClr val="accent1"/>
                </a:solidFill>
              </a:defRPr>
            </a:lvl5pPr>
          </a:lstStyle>
          <a:p>
            <a:pPr lvl="0"/>
            <a:r>
              <a:rPr lang="en-US"/>
              <a:t>Edit Master text styles</a:t>
            </a:r>
          </a:p>
        </p:txBody>
      </p:sp>
      <p:sp>
        <p:nvSpPr>
          <p:cNvPr id="9" name="Table Placeholder 8"/>
          <p:cNvSpPr>
            <a:spLocks noGrp="1"/>
          </p:cNvSpPr>
          <p:nvPr>
            <p:ph type="tbl" sz="quarter" idx="13" hasCustomPrompt="1"/>
          </p:nvPr>
        </p:nvSpPr>
        <p:spPr>
          <a:xfrm>
            <a:off x="609600" y="1143000"/>
            <a:ext cx="11074400" cy="5029200"/>
          </a:xfrm>
        </p:spPr>
        <p:txBody>
          <a:bodyPr/>
          <a:lstStyle>
            <a:lvl1pPr>
              <a:defRPr baseline="0"/>
            </a:lvl1pPr>
          </a:lstStyle>
          <a:p>
            <a:r>
              <a:rPr lang="en-US" dirty="0"/>
              <a:t>Click icon to add a table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HUIT Text &amp; 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871200" cy="9144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Picture Placeholder 5"/>
          <p:cNvSpPr>
            <a:spLocks noGrp="1"/>
          </p:cNvSpPr>
          <p:nvPr>
            <p:ph type="pic" sz="quarter" idx="11"/>
          </p:nvPr>
        </p:nvSpPr>
        <p:spPr>
          <a:xfrm>
            <a:off x="6197600" y="1219201"/>
            <a:ext cx="5283200" cy="4525963"/>
          </a:xfrm>
        </p:spPr>
        <p:txBody>
          <a:bodyPr/>
          <a:lstStyle/>
          <a:p>
            <a:r>
              <a:rPr lang="en-US"/>
              <a:t>Click icon to add picture</a:t>
            </a:r>
            <a:endParaRPr lang="en-US" dirty="0"/>
          </a:p>
        </p:txBody>
      </p:sp>
    </p:spTree>
    <p:extLst>
      <p:ext uri="{BB962C8B-B14F-4D97-AF65-F5344CB8AC3E}">
        <p14:creationId xmlns:p14="http://schemas.microsoft.com/office/powerpoint/2010/main" val="1390319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ptional Thank You slide">
    <p:spTree>
      <p:nvGrpSpPr>
        <p:cNvPr id="1" name=""/>
        <p:cNvGrpSpPr/>
        <p:nvPr/>
      </p:nvGrpSpPr>
      <p:grpSpPr>
        <a:xfrm>
          <a:off x="0" y="0"/>
          <a:ext cx="0" cy="0"/>
          <a:chOff x="0" y="0"/>
          <a:chExt cx="0" cy="0"/>
        </a:xfrm>
      </p:grpSpPr>
      <p:sp>
        <p:nvSpPr>
          <p:cNvPr id="3" name="Slide Number Placeholder 5"/>
          <p:cNvSpPr>
            <a:spLocks noGrp="1"/>
          </p:cNvSpPr>
          <p:nvPr>
            <p:ph type="sldNum" sz="quarter" idx="10"/>
          </p:nvPr>
        </p:nvSpPr>
        <p:spPr>
          <a:ln/>
        </p:spPr>
        <p:txBody>
          <a:bodyPr/>
          <a:lstStyle>
            <a:lvl1pPr>
              <a:defRPr/>
            </a:lvl1pPr>
          </a:lstStyle>
          <a:p>
            <a:pPr>
              <a:defRPr/>
            </a:pPr>
            <a:fld id="{DEB59FC9-87D9-451F-8417-855905A59795}" type="slidenum">
              <a:rPr lang="en-US"/>
              <a:pPr>
                <a:defRPr/>
              </a:pPr>
              <a:t>‹#›</a:t>
            </a:fld>
            <a:endParaRPr lang="en-US"/>
          </a:p>
        </p:txBody>
      </p:sp>
      <p:pic>
        <p:nvPicPr>
          <p:cNvPr id="4" name="Picture 3" descr="horizont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530" y="553071"/>
            <a:ext cx="4990613" cy="601400"/>
          </a:xfrm>
          <a:prstGeom prst="rect">
            <a:avLst/>
          </a:prstGeom>
        </p:spPr>
      </p:pic>
      <p:sp>
        <p:nvSpPr>
          <p:cNvPr id="5" name="TextBox 4"/>
          <p:cNvSpPr txBox="1"/>
          <p:nvPr userDrawn="1"/>
        </p:nvSpPr>
        <p:spPr>
          <a:xfrm>
            <a:off x="3855341" y="3124201"/>
            <a:ext cx="3509294" cy="769441"/>
          </a:xfrm>
          <a:prstGeom prst="rect">
            <a:avLst/>
          </a:prstGeom>
          <a:noFill/>
        </p:spPr>
        <p:txBody>
          <a:bodyPr wrap="none" rtlCol="0" anchor="ctr">
            <a:spAutoFit/>
          </a:bodyPr>
          <a:lstStyle/>
          <a:p>
            <a:r>
              <a:rPr lang="en-US" sz="4400" b="1" dirty="0">
                <a:solidFill>
                  <a:srgbClr val="8A162C"/>
                </a:solidFill>
                <a:latin typeface="Arial"/>
                <a:cs typeface="Arial"/>
              </a:rPr>
              <a:t>Thank you!  </a:t>
            </a:r>
            <a:endParaRPr lang="en-US" sz="4400" b="1" u="sng" dirty="0">
              <a:solidFill>
                <a:srgbClr val="8A162C"/>
              </a:solidFill>
              <a:latin typeface="Arial"/>
              <a:cs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61734"/>
          </a:xfrm>
          <a:prstGeom prst="rect">
            <a:avLst/>
          </a:prstGeom>
        </p:spPr>
      </p:pic>
      <p:pic>
        <p:nvPicPr>
          <p:cNvPr id="2" name="Picture 1"/>
          <p:cNvPicPr>
            <a:picLocks noChangeAspect="1"/>
          </p:cNvPicPr>
          <p:nvPr userDrawn="1"/>
        </p:nvPicPr>
        <p:blipFill>
          <a:blip r:embed="rId3"/>
          <a:stretch>
            <a:fillRect/>
          </a:stretch>
        </p:blipFill>
        <p:spPr>
          <a:xfrm>
            <a:off x="156263" y="5854023"/>
            <a:ext cx="2036431" cy="912871"/>
          </a:xfrm>
          <a:prstGeom prst="rect">
            <a:avLst/>
          </a:prstGeom>
        </p:spPr>
      </p:pic>
      <p:sp>
        <p:nvSpPr>
          <p:cNvPr id="18" name="Rectangle 17"/>
          <p:cNvSpPr/>
          <p:nvPr userDrawn="1"/>
        </p:nvSpPr>
        <p:spPr bwMode="gray">
          <a:xfrm>
            <a:off x="269240" y="1486470"/>
            <a:ext cx="6274973" cy="3586208"/>
          </a:xfrm>
          <a:prstGeom prst="rect">
            <a:avLst/>
          </a:prstGeom>
          <a:solidFill>
            <a:srgbClr val="0072C6">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90" tIns="107513" rIns="134390" bIns="107513" numCol="1" spcCol="0" rtlCol="0" fromWordArt="0" anchor="t" anchorCtr="0" forceAA="0" compatLnSpc="1">
            <a:prstTxWarp prst="textNoShape">
              <a:avLst/>
            </a:prstTxWarp>
            <a:noAutofit/>
          </a:bodyPr>
          <a:lstStyle/>
          <a:p>
            <a:pPr algn="ctr" defTabSz="685244"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72"/>
            <a:ext cx="6276531" cy="2062069"/>
          </a:xfrm>
          <a:noFill/>
        </p:spPr>
        <p:txBody>
          <a:bodyPr vert="horz" wrap="square" lIns="146304" tIns="91440" rIns="146304" bIns="91440" rtlCol="0" anchor="t" anchorCtr="0">
            <a:noAutofit/>
          </a:bodyPr>
          <a:lstStyle>
            <a:lvl1pPr>
              <a:defRPr lang="en-US" sz="4410" spc="-74"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3548540"/>
            <a:ext cx="6274973" cy="1524136"/>
          </a:xfrm>
        </p:spPr>
        <p:txBody>
          <a:bodyPr tIns="109728" bIns="109728">
            <a:noAutofit/>
          </a:bodyPr>
          <a:lstStyle>
            <a:lvl1pPr marL="0" indent="0">
              <a:spcBef>
                <a:spcPts val="0"/>
              </a:spcBef>
              <a:buNone/>
              <a:defRPr sz="2351">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673174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1189176"/>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6"/>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2045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7376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50968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460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4B23D7-23D9-4D7F-B204-EC047006BA4E}" type="datetimeFigureOut">
              <a:rPr lang="en-US" smtClean="0">
                <a:solidFill>
                  <a:prstClr val="black">
                    <a:tint val="75000"/>
                  </a:prstClr>
                </a:solidFill>
              </a:rPr>
              <a:pPr/>
              <a:t>3/6/2019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82FC99C-3BE5-4337-B165-0B05D9C0F2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25235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15597" b="7"/>
          <a:stretch/>
        </p:blipFill>
        <p:spPr>
          <a:xfrm>
            <a:off x="1" y="0"/>
            <a:ext cx="12190271" cy="6858000"/>
          </a:xfrm>
          <a:prstGeom prst="rect">
            <a:avLst/>
          </a:prstGeom>
        </p:spPr>
      </p:pic>
      <p:sp>
        <p:nvSpPr>
          <p:cNvPr id="13" name="Rectangle 12"/>
          <p:cNvSpPr/>
          <p:nvPr userDrawn="1"/>
        </p:nvSpPr>
        <p:spPr bwMode="auto">
          <a:xfrm>
            <a:off x="267683" y="2801381"/>
            <a:ext cx="6274973" cy="3586208"/>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795022"/>
            <a:ext cx="6274911" cy="1793104"/>
          </a:xfrm>
          <a:noFill/>
        </p:spPr>
        <p:txBody>
          <a:bodyPr lIns="146304" tIns="91440" rIns="146304" bIns="91440" anchor="t" anchorCtr="0"/>
          <a:lstStyle>
            <a:lvl1pPr>
              <a:defRPr sz="3529" spc="-74" baseline="0">
                <a:gradFill>
                  <a:gsLst>
                    <a:gs pos="75796">
                      <a:srgbClr val="353535"/>
                    </a:gs>
                    <a:gs pos="57576">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594485"/>
            <a:ext cx="6276531" cy="547458"/>
          </a:xfrm>
        </p:spPr>
        <p:txBody>
          <a:bodyPr wrap="square" lIns="164592" tIns="109728" rIns="164592" bIns="109728">
            <a:spAutoFit/>
          </a:bodyPr>
          <a:lstStyle>
            <a:lvl1pPr marL="0" indent="0">
              <a:spcBef>
                <a:spcPts val="0"/>
              </a:spcBef>
              <a:buNone/>
              <a:defRPr sz="2353">
                <a:gradFill>
                  <a:gsLst>
                    <a:gs pos="75796">
                      <a:srgbClr val="353535"/>
                    </a:gs>
                    <a:gs pos="57576">
                      <a:srgbClr val="353535"/>
                    </a:gs>
                  </a:gsLst>
                  <a:lin ang="5400000" scaled="0"/>
                </a:gradFill>
                <a:latin typeface="+mn-lt"/>
              </a:defRPr>
            </a:lvl1pPr>
          </a:lstStyle>
          <a:p>
            <a:pPr lvl="0"/>
            <a:r>
              <a:rPr lang="en-US" dirty="0"/>
              <a:t>Speaker name</a:t>
            </a:r>
          </a:p>
        </p:txBody>
      </p:sp>
      <p:pic>
        <p:nvPicPr>
          <p:cNvPr id="8" name="MS logo white - EMF"/>
          <p:cNvPicPr>
            <a:picLocks noChangeAspect="1"/>
          </p:cNvPicPr>
          <p:nvPr userDrawn="1"/>
        </p:nvPicPr>
        <p:blipFill>
          <a:blip r:embed="rId3"/>
          <a:stretch>
            <a:fillRect/>
          </a:stretch>
        </p:blipFill>
        <p:spPr bwMode="black">
          <a:xfrm>
            <a:off x="454014" y="470410"/>
            <a:ext cx="1423303" cy="304828"/>
          </a:xfrm>
          <a:prstGeom prst="rect">
            <a:avLst/>
          </a:prstGeom>
        </p:spPr>
      </p:pic>
    </p:spTree>
    <p:extLst>
      <p:ext uri="{BB962C8B-B14F-4D97-AF65-F5344CB8AC3E}">
        <p14:creationId xmlns:p14="http://schemas.microsoft.com/office/powerpoint/2010/main" val="11491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sp>
        <p:nvSpPr>
          <p:cNvPr id="17" name="Content Placeholder 4"/>
          <p:cNvSpPr>
            <a:spLocks noGrp="1"/>
          </p:cNvSpPr>
          <p:nvPr>
            <p:ph idx="1"/>
          </p:nvPr>
        </p:nvSpPr>
        <p:spPr>
          <a:xfrm>
            <a:off x="609600" y="1270001"/>
            <a:ext cx="10972800" cy="4737100"/>
          </a:xfrm>
        </p:spPr>
        <p:txBody>
          <a:bodyPr>
            <a:normAutofit/>
          </a:bodyPr>
          <a:lstStyle>
            <a:lvl1pPr>
              <a:spcBef>
                <a:spcPts val="0"/>
              </a:spcBef>
              <a:defRPr sz="3200" baseline="0">
                <a:solidFill>
                  <a:schemeClr val="tx1"/>
                </a:solidFill>
                <a:latin typeface="Calibri" pitchFamily="34" charset="0"/>
                <a:cs typeface="Lucida Sans Unicode" pitchFamily="34" charset="0"/>
              </a:defRPr>
            </a:lvl1pPr>
            <a:lvl2pPr marL="990575" indent="-380990">
              <a:spcBef>
                <a:spcPts val="0"/>
              </a:spcBef>
              <a:buFont typeface="Wingdings" pitchFamily="2" charset="2"/>
              <a:buChar char="§"/>
              <a:defRPr sz="2667">
                <a:solidFill>
                  <a:schemeClr val="tx1"/>
                </a:solidFill>
                <a:latin typeface="Calibri" pitchFamily="34" charset="0"/>
                <a:cs typeface="Lucida Sans Unicode" pitchFamily="34" charset="0"/>
              </a:defRPr>
            </a:lvl2pPr>
            <a:lvl3pPr>
              <a:spcBef>
                <a:spcPts val="0"/>
              </a:spcBef>
              <a:defRPr sz="2400">
                <a:solidFill>
                  <a:schemeClr val="tx1"/>
                </a:solidFill>
                <a:latin typeface="Calibri" pitchFamily="34" charset="0"/>
                <a:cs typeface="Lucida Sans Unicode" pitchFamily="34" charset="0"/>
              </a:defRPr>
            </a:lvl3pPr>
            <a:lvl4pPr>
              <a:spcBef>
                <a:spcPts val="0"/>
              </a:spcBef>
              <a:defRPr sz="2133">
                <a:solidFill>
                  <a:schemeClr val="tx1"/>
                </a:solidFill>
                <a:latin typeface="Calibri" pitchFamily="34" charset="0"/>
                <a:cs typeface="Lucida Sans Unicode" pitchFamily="34" charset="0"/>
              </a:defRPr>
            </a:lvl4pPr>
            <a:lvl5pPr>
              <a:spcBef>
                <a:spcPts val="0"/>
              </a:spcBef>
              <a:defRPr sz="2133">
                <a:solidFill>
                  <a:schemeClr val="tx1"/>
                </a:solidFill>
                <a:latin typeface="Calibri" pitchFamily="34" charset="0"/>
                <a:cs typeface="Lucida Sans Unicode"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221674" y="1"/>
            <a:ext cx="11360727" cy="1060863"/>
          </a:xfrm>
        </p:spPr>
        <p:txBody>
          <a:bodyPr/>
          <a:lstStyle>
            <a:lvl1pPr algn="l">
              <a:defRPr b="0">
                <a:solidFill>
                  <a:schemeClr val="tx2"/>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7337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UIT Thank Yo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4" name="Text Placeholder 3"/>
          <p:cNvSpPr>
            <a:spLocks noGrp="1"/>
          </p:cNvSpPr>
          <p:nvPr>
            <p:ph type="body" sz="quarter" idx="10"/>
          </p:nvPr>
        </p:nvSpPr>
        <p:spPr>
          <a:xfrm>
            <a:off x="609600" y="4343400"/>
            <a:ext cx="10972800" cy="533400"/>
          </a:xfrm>
          <a:prstGeom prst="rect">
            <a:avLst/>
          </a:prstGeom>
        </p:spPr>
        <p:txBody>
          <a:bodyPr vert="horz"/>
          <a:lstStyle>
            <a:lvl1pPr marL="0" indent="0" algn="ctr">
              <a:buNone/>
              <a:defRPr sz="2400">
                <a:solidFill>
                  <a:schemeClr val="bg1"/>
                </a:solidFill>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Click to edit Master text styles</a:t>
            </a:r>
          </a:p>
        </p:txBody>
      </p:sp>
      <p:sp>
        <p:nvSpPr>
          <p:cNvPr id="6" name="Text Placeholder 5"/>
          <p:cNvSpPr>
            <a:spLocks noGrp="1"/>
          </p:cNvSpPr>
          <p:nvPr>
            <p:ph type="body" sz="quarter" idx="11"/>
          </p:nvPr>
        </p:nvSpPr>
        <p:spPr>
          <a:xfrm>
            <a:off x="609600" y="4953000"/>
            <a:ext cx="10972800" cy="304800"/>
          </a:xfrm>
          <a:prstGeom prst="rect">
            <a:avLst/>
          </a:prstGeom>
        </p:spPr>
        <p:txBody>
          <a:bodyPr vert="horz"/>
          <a:lstStyle>
            <a:lvl1pPr marL="0" indent="0" algn="ctr">
              <a:buNone/>
              <a:defRPr sz="1600" b="1">
                <a:solidFill>
                  <a:srgbClr val="FFFFFF"/>
                </a:solidFill>
              </a:defRPr>
            </a:lvl1pPr>
          </a:lstStyle>
          <a:p>
            <a:pPr lvl="0"/>
            <a:r>
              <a:rPr lang="en-US" dirty="0"/>
              <a:t>Click to edit Master text styles</a:t>
            </a:r>
          </a:p>
        </p:txBody>
      </p:sp>
    </p:spTree>
    <p:extLst>
      <p:ext uri="{BB962C8B-B14F-4D97-AF65-F5344CB8AC3E}">
        <p14:creationId xmlns:p14="http://schemas.microsoft.com/office/powerpoint/2010/main" val="1977237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end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9025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HUIT Title Slide">
    <p:spTree>
      <p:nvGrpSpPr>
        <p:cNvPr id="1" name=""/>
        <p:cNvGrpSpPr/>
        <p:nvPr/>
      </p:nvGrpSpPr>
      <p:grpSpPr>
        <a:xfrm>
          <a:off x="0" y="0"/>
          <a:ext cx="0" cy="0"/>
          <a:chOff x="0" y="0"/>
          <a:chExt cx="0" cy="0"/>
        </a:xfrm>
      </p:grpSpPr>
      <p:sp>
        <p:nvSpPr>
          <p:cNvPr id="36867" name="Title Placeholder 1"/>
          <p:cNvSpPr>
            <a:spLocks noGrp="1"/>
          </p:cNvSpPr>
          <p:nvPr>
            <p:ph type="ctrTitle"/>
          </p:nvPr>
        </p:nvSpPr>
        <p:spPr>
          <a:xfrm>
            <a:off x="508000" y="2971801"/>
            <a:ext cx="11074400" cy="1470025"/>
          </a:xfrm>
        </p:spPr>
        <p:txBody>
          <a:bodyPr/>
          <a:lstStyle>
            <a:lvl1pPr algn="ctr">
              <a:defRPr sz="2400">
                <a:solidFill>
                  <a:schemeClr val="accent2"/>
                </a:solidFill>
              </a:defRPr>
            </a:lvl1pPr>
          </a:lstStyle>
          <a:p>
            <a:r>
              <a:rPr lang="en-US"/>
              <a:t>Click to edit Master title style</a:t>
            </a:r>
            <a:endParaRPr lang="en-US" dirty="0"/>
          </a:p>
        </p:txBody>
      </p:sp>
      <p:sp>
        <p:nvSpPr>
          <p:cNvPr id="36868" name="Text Placeholder 2"/>
          <p:cNvSpPr>
            <a:spLocks noGrp="1"/>
          </p:cNvSpPr>
          <p:nvPr>
            <p:ph type="subTitle" idx="1"/>
          </p:nvPr>
        </p:nvSpPr>
        <p:spPr>
          <a:xfrm>
            <a:off x="3149600" y="5105400"/>
            <a:ext cx="5892800" cy="533400"/>
          </a:xfrm>
        </p:spPr>
        <p:txBody>
          <a:bodyPr/>
          <a:lstStyle>
            <a:lvl1pPr marL="0" indent="0" algn="ctr">
              <a:buFont typeface="Arial" charset="0"/>
              <a:buNone/>
              <a:defRPr>
                <a:solidFill>
                  <a:schemeClr val="tx1"/>
                </a:solidFill>
              </a:defRPr>
            </a:lvl1pPr>
          </a:lstStyle>
          <a:p>
            <a:r>
              <a:rPr lang="en-US"/>
              <a:t>Click to edit Master subtitle style</a:t>
            </a:r>
            <a:endParaRPr lang="en-US" dirty="0"/>
          </a:p>
        </p:txBody>
      </p:sp>
      <p:pic>
        <p:nvPicPr>
          <p:cNvPr id="6" name="Picture 2" descr="C:\Users\sjf749\Documents\HUIT artwork\WEB_HUIT_LOGOS_PNG_HUIT_plain.png"/>
          <p:cNvPicPr>
            <a:picLocks noChangeAspect="1" noChangeArrowheads="1"/>
          </p:cNvPicPr>
          <p:nvPr userDrawn="1"/>
        </p:nvPicPr>
        <p:blipFill>
          <a:blip r:embed="rId3" cstate="print"/>
          <a:srcRect/>
          <a:stretch>
            <a:fillRect/>
          </a:stretch>
        </p:blipFill>
        <p:spPr bwMode="auto">
          <a:xfrm>
            <a:off x="609601" y="609600"/>
            <a:ext cx="4191000" cy="813351"/>
          </a:xfrm>
          <a:prstGeom prst="rect">
            <a:avLst/>
          </a:prstGeom>
          <a:noFill/>
        </p:spPr>
      </p:pic>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HUIT Agenda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52400"/>
            <a:ext cx="10972800" cy="914400"/>
          </a:xfrm>
        </p:spPr>
        <p:txBody>
          <a:bodyPr/>
          <a:lstStyle>
            <a:lvl1pPr>
              <a:defRPr sz="2400"/>
            </a:lvl1pPr>
          </a:lstStyle>
          <a:p>
            <a:r>
              <a:rPr lang="en-US" dirty="0"/>
              <a:t>Agenda slide (24 point)</a:t>
            </a:r>
          </a:p>
        </p:txBody>
      </p:sp>
      <p:sp>
        <p:nvSpPr>
          <p:cNvPr id="3" name="Content Placeholder 2"/>
          <p:cNvSpPr>
            <a:spLocks noGrp="1"/>
          </p:cNvSpPr>
          <p:nvPr>
            <p:ph idx="1"/>
          </p:nvPr>
        </p:nvSpPr>
        <p:spPr>
          <a:xfrm>
            <a:off x="609600" y="1219201"/>
            <a:ext cx="10972800" cy="4525963"/>
          </a:xfrm>
        </p:spPr>
        <p:txBody>
          <a:bodyPr/>
          <a:lstStyle>
            <a:lvl1pPr>
              <a:defRPr sz="2000"/>
            </a:lvl1pPr>
            <a:lvl2pPr>
              <a:defRPr sz="1800"/>
            </a:lvl2pPr>
            <a:lvl3pPr>
              <a:defRPr sz="1600"/>
            </a:lvl3pPr>
          </a:lstStyle>
          <a:p>
            <a:pPr lvl="0"/>
            <a:r>
              <a:rPr lang="en-US"/>
              <a:t>Edit Master text styles</a:t>
            </a:r>
          </a:p>
          <a:p>
            <a:pPr lvl="1"/>
            <a:r>
              <a:rPr lang="en-US"/>
              <a:t>Second level</a:t>
            </a:r>
          </a:p>
          <a:p>
            <a:pPr lvl="2"/>
            <a:r>
              <a:rPr lang="en-US"/>
              <a:t>Third level</a:t>
            </a:r>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UIT 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52400"/>
            <a:ext cx="10972800" cy="914400"/>
          </a:xfrm>
        </p:spPr>
        <p:txBody>
          <a:bodyPr/>
          <a:lstStyle>
            <a:lvl1pPr>
              <a:defRPr baseline="0"/>
            </a:lvl1pPr>
          </a:lstStyle>
          <a:p>
            <a:r>
              <a:rPr lang="en-US" dirty="0"/>
              <a:t>Headings are Arial 20 points</a:t>
            </a:r>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Text Placeholder 5"/>
          <p:cNvSpPr>
            <a:spLocks noGrp="1"/>
          </p:cNvSpPr>
          <p:nvPr>
            <p:ph type="body" sz="quarter" idx="11"/>
          </p:nvPr>
        </p:nvSpPr>
        <p:spPr>
          <a:xfrm>
            <a:off x="609600" y="1143000"/>
            <a:ext cx="10972800" cy="5105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944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ptional breadcrumb 2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52400"/>
            <a:ext cx="10972800" cy="914400"/>
          </a:xfrm>
        </p:spPr>
        <p:txBody>
          <a:bodyPr/>
          <a:lstStyle>
            <a:lvl1pPr>
              <a:defRPr sz="1800" b="1" i="1" baseline="0">
                <a:latin typeface="+mn-lt"/>
              </a:defRPr>
            </a:lvl1pPr>
          </a:lstStyle>
          <a:p>
            <a:r>
              <a:rPr lang="en-US" sz="1800" b="0" i="1" dirty="0"/>
              <a:t>Top Line is 18 point italic</a:t>
            </a:r>
            <a:br>
              <a:rPr lang="en-US" sz="1800" b="0" i="1" dirty="0"/>
            </a:br>
            <a:r>
              <a:rPr lang="en-US" sz="2000" b="0" i="0" dirty="0"/>
              <a:t>Second Line is 20 point bold</a:t>
            </a:r>
            <a:endParaRPr lang="en-US" dirty="0"/>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Text Placeholder 5"/>
          <p:cNvSpPr>
            <a:spLocks noGrp="1"/>
          </p:cNvSpPr>
          <p:nvPr>
            <p:ph type="body" sz="quarter" idx="11"/>
          </p:nvPr>
        </p:nvSpPr>
        <p:spPr>
          <a:xfrm>
            <a:off x="609600" y="1143000"/>
            <a:ext cx="10972800" cy="5105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9444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HUIT Text Only">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Text Placeholder 5"/>
          <p:cNvSpPr>
            <a:spLocks noGrp="1"/>
          </p:cNvSpPr>
          <p:nvPr>
            <p:ph type="body" sz="quarter" idx="11"/>
          </p:nvPr>
        </p:nvSpPr>
        <p:spPr>
          <a:xfrm>
            <a:off x="609600" y="533400"/>
            <a:ext cx="10972800" cy="5715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8012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UIT Text &amp; 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871200" cy="91440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ln/>
        </p:spPr>
        <p:txBody>
          <a:bodyPr/>
          <a:lstStyle>
            <a:lvl1pPr>
              <a:defRPr/>
            </a:lvl1pPr>
          </a:lstStyle>
          <a:p>
            <a:pPr>
              <a:defRPr/>
            </a:pPr>
            <a:fld id="{3C7DC2BC-9C26-42ED-9786-2E2FE499DF6C}" type="slidenum">
              <a:rPr lang="en-US"/>
              <a:pPr>
                <a:defRPr/>
              </a:pPr>
              <a:t>‹#›</a:t>
            </a:fld>
            <a:endParaRPr lang="en-US"/>
          </a:p>
        </p:txBody>
      </p:sp>
      <p:sp>
        <p:nvSpPr>
          <p:cNvPr id="6" name="Picture Placeholder 5"/>
          <p:cNvSpPr>
            <a:spLocks noGrp="1"/>
          </p:cNvSpPr>
          <p:nvPr>
            <p:ph type="pic" sz="quarter" idx="11"/>
          </p:nvPr>
        </p:nvSpPr>
        <p:spPr>
          <a:xfrm>
            <a:off x="6197600" y="1219201"/>
            <a:ext cx="5283200" cy="4525963"/>
          </a:xfrm>
        </p:spPr>
        <p:txBody>
          <a:bodyPr/>
          <a:lstStyle/>
          <a:p>
            <a:r>
              <a:rPr lang="en-US"/>
              <a:t>Click icon to add picture</a:t>
            </a:r>
            <a:endParaRPr lang="en-US" dirty="0"/>
          </a:p>
        </p:txBody>
      </p:sp>
    </p:spTree>
    <p:extLst>
      <p:ext uri="{BB962C8B-B14F-4D97-AF65-F5344CB8AC3E}">
        <p14:creationId xmlns:p14="http://schemas.microsoft.com/office/powerpoint/2010/main" val="13903192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1189178"/>
            <a:ext cx="8740140" cy="1587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6049233" y="3100603"/>
            <a:ext cx="6858623" cy="657418"/>
          </a:xfrm>
          <a:prstGeom prst="rect">
            <a:avLst/>
          </a:prstGeom>
        </p:spPr>
      </p:pic>
    </p:spTree>
    <p:extLst>
      <p:ext uri="{BB962C8B-B14F-4D97-AF65-F5344CB8AC3E}">
        <p14:creationId xmlns:p14="http://schemas.microsoft.com/office/powerpoint/2010/main" val="2609751834"/>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Lst>
  <p:transition>
    <p:fade/>
  </p:transition>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7" pos="4071" userDrawn="1">
          <p15:clr>
            <a:srgbClr val="5ACBF0"/>
          </p15:clr>
        </p15:guide>
        <p15:guide id="8" pos="4839" userDrawn="1">
          <p15:clr>
            <a:srgbClr val="5ACBF0"/>
          </p15:clr>
        </p15:guide>
        <p15:guide id="9" pos="5607" userDrawn="1">
          <p15:clr>
            <a:srgbClr val="5ACBF0"/>
          </p15:clr>
        </p15:guide>
        <p15:guide id="10" pos="6375" userDrawn="1">
          <p15:clr>
            <a:srgbClr val="5ACBF0"/>
          </p15:clr>
        </p15:guide>
        <p15:guide id="11" pos="7143" userDrawn="1">
          <p15:clr>
            <a:srgbClr val="5ACBF0"/>
          </p15:clr>
        </p15:guide>
        <p15:guide id="12" pos="7911" userDrawn="1">
          <p15:clr>
            <a:srgbClr val="5ACBF0"/>
          </p15:clr>
        </p15:guide>
        <p15:guide id="13" pos="8679" userDrawn="1">
          <p15:clr>
            <a:srgbClr val="5ACBF0"/>
          </p15:clr>
        </p15:guide>
        <p15:guide id="14" pos="9447" userDrawn="1">
          <p15:clr>
            <a:srgbClr val="5ACBF0"/>
          </p15:clr>
        </p15:guide>
        <p15:guide id="15" pos="10215" userDrawn="1">
          <p15:clr>
            <a:srgbClr val="5ACBF0"/>
          </p15:clr>
        </p15:guide>
        <p15:guide id="16" pos="384" userDrawn="1">
          <p15:clr>
            <a:srgbClr val="C35EA4"/>
          </p15:clr>
        </p15:guide>
        <p15:guide id="17" pos="10061"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bwMode="auto">
          <a:xfrm>
            <a:off x="8534400" y="6324601"/>
            <a:ext cx="3657600" cy="3651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algn="r">
              <a:defRPr sz="800" b="0">
                <a:solidFill>
                  <a:srgbClr val="B2B2B2"/>
                </a:solidFill>
                <a:cs typeface="+mn-cs"/>
              </a:defRPr>
            </a:lvl1pPr>
          </a:lstStyle>
          <a:p>
            <a:pPr>
              <a:defRPr/>
            </a:pPr>
            <a:fld id="{3D6EDCD8-B171-4E7C-B823-2B1A7255EFC5}" type="slidenum">
              <a:rPr lang="en-US" smtClean="0"/>
              <a:pPr>
                <a:defRPr/>
              </a:pPr>
              <a:t>‹#›</a:t>
            </a:fld>
            <a:endParaRPr lang="en-US" dirty="0"/>
          </a:p>
        </p:txBody>
      </p:sp>
      <p:sp>
        <p:nvSpPr>
          <p:cNvPr id="1028" name="Title Placeholder 1"/>
          <p:cNvSpPr>
            <a:spLocks noGrp="1"/>
          </p:cNvSpPr>
          <p:nvPr>
            <p:ph type="title"/>
          </p:nvPr>
        </p:nvSpPr>
        <p:spPr bwMode="auto">
          <a:xfrm>
            <a:off x="609600" y="152400"/>
            <a:ext cx="99568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Page Header Arial Bold 24pts</a:t>
            </a:r>
          </a:p>
        </p:txBody>
      </p:sp>
      <p:sp>
        <p:nvSpPr>
          <p:cNvPr id="1029" name="Text Placeholder 2"/>
          <p:cNvSpPr>
            <a:spLocks noGrp="1"/>
          </p:cNvSpPr>
          <p:nvPr>
            <p:ph type="body" idx="1"/>
          </p:nvPr>
        </p:nvSpPr>
        <p:spPr bwMode="auto">
          <a:xfrm>
            <a:off x="609600" y="1219201"/>
            <a:ext cx="5486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Level 1 Arial 20</a:t>
            </a:r>
          </a:p>
          <a:p>
            <a:pPr lvl="1"/>
            <a:r>
              <a:rPr lang="en-US" dirty="0"/>
              <a:t>Level 2 Arial 18</a:t>
            </a:r>
          </a:p>
          <a:p>
            <a:pPr lvl="2"/>
            <a:r>
              <a:rPr lang="en-US" dirty="0"/>
              <a:t>Level 3 Arial Light 16</a:t>
            </a:r>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Lst>
  <p:hf hdr="0" ftr="0" dt="0"/>
  <p:txStyles>
    <p:titleStyle>
      <a:lvl1pPr algn="l" defTabSz="457200" rtl="0" eaLnBrk="1" fontAlgn="base" hangingPunct="1">
        <a:spcBef>
          <a:spcPct val="0"/>
        </a:spcBef>
        <a:spcAft>
          <a:spcPct val="0"/>
        </a:spcAft>
        <a:defRPr sz="2000" b="1">
          <a:solidFill>
            <a:srgbClr val="B51E34"/>
          </a:solidFill>
          <a:latin typeface="+mj-lt"/>
          <a:ea typeface="+mj-ea"/>
          <a:cs typeface="+mj-cs"/>
        </a:defRPr>
      </a:lvl1pPr>
      <a:lvl2pPr algn="l" defTabSz="457200" rtl="0" eaLnBrk="1" fontAlgn="base" hangingPunct="1">
        <a:spcBef>
          <a:spcPct val="0"/>
        </a:spcBef>
        <a:spcAft>
          <a:spcPct val="0"/>
        </a:spcAft>
        <a:defRPr sz="2400" b="1">
          <a:solidFill>
            <a:srgbClr val="C50017"/>
          </a:solidFill>
          <a:latin typeface="Arial" charset="0"/>
          <a:cs typeface="Arial" charset="0"/>
        </a:defRPr>
      </a:lvl2pPr>
      <a:lvl3pPr algn="l" defTabSz="457200" rtl="0" eaLnBrk="1" fontAlgn="base" hangingPunct="1">
        <a:spcBef>
          <a:spcPct val="0"/>
        </a:spcBef>
        <a:spcAft>
          <a:spcPct val="0"/>
        </a:spcAft>
        <a:defRPr sz="2400" b="1">
          <a:solidFill>
            <a:srgbClr val="C50017"/>
          </a:solidFill>
          <a:latin typeface="Arial" charset="0"/>
          <a:cs typeface="Arial" charset="0"/>
        </a:defRPr>
      </a:lvl3pPr>
      <a:lvl4pPr algn="l" defTabSz="457200" rtl="0" eaLnBrk="1" fontAlgn="base" hangingPunct="1">
        <a:spcBef>
          <a:spcPct val="0"/>
        </a:spcBef>
        <a:spcAft>
          <a:spcPct val="0"/>
        </a:spcAft>
        <a:defRPr sz="2400" b="1">
          <a:solidFill>
            <a:srgbClr val="C50017"/>
          </a:solidFill>
          <a:latin typeface="Arial" charset="0"/>
          <a:cs typeface="Arial" charset="0"/>
        </a:defRPr>
      </a:lvl4pPr>
      <a:lvl5pPr algn="l" defTabSz="457200" rtl="0" eaLnBrk="1" fontAlgn="base" hangingPunct="1">
        <a:spcBef>
          <a:spcPct val="0"/>
        </a:spcBef>
        <a:spcAft>
          <a:spcPct val="0"/>
        </a:spcAft>
        <a:defRPr sz="2400" b="1">
          <a:solidFill>
            <a:srgbClr val="C50017"/>
          </a:solidFill>
          <a:latin typeface="Arial" charset="0"/>
          <a:cs typeface="Arial" charset="0"/>
        </a:defRPr>
      </a:lvl5pPr>
      <a:lvl6pPr marL="457200" algn="l" defTabSz="457200" rtl="0" eaLnBrk="1" fontAlgn="base" hangingPunct="1">
        <a:spcBef>
          <a:spcPct val="0"/>
        </a:spcBef>
        <a:spcAft>
          <a:spcPct val="0"/>
        </a:spcAft>
        <a:defRPr sz="2400" b="1">
          <a:solidFill>
            <a:srgbClr val="C50017"/>
          </a:solidFill>
          <a:latin typeface="Arial" charset="0"/>
          <a:cs typeface="Arial" charset="0"/>
        </a:defRPr>
      </a:lvl6pPr>
      <a:lvl7pPr marL="914400" algn="l" defTabSz="457200" rtl="0" eaLnBrk="1" fontAlgn="base" hangingPunct="1">
        <a:spcBef>
          <a:spcPct val="0"/>
        </a:spcBef>
        <a:spcAft>
          <a:spcPct val="0"/>
        </a:spcAft>
        <a:defRPr sz="2400" b="1">
          <a:solidFill>
            <a:srgbClr val="C50017"/>
          </a:solidFill>
          <a:latin typeface="Arial" charset="0"/>
          <a:cs typeface="Arial" charset="0"/>
        </a:defRPr>
      </a:lvl7pPr>
      <a:lvl8pPr marL="1371600" algn="l" defTabSz="457200" rtl="0" eaLnBrk="1" fontAlgn="base" hangingPunct="1">
        <a:spcBef>
          <a:spcPct val="0"/>
        </a:spcBef>
        <a:spcAft>
          <a:spcPct val="0"/>
        </a:spcAft>
        <a:defRPr sz="2400" b="1">
          <a:solidFill>
            <a:srgbClr val="C50017"/>
          </a:solidFill>
          <a:latin typeface="Arial" charset="0"/>
          <a:cs typeface="Arial" charset="0"/>
        </a:defRPr>
      </a:lvl8pPr>
      <a:lvl9pPr marL="1828800" algn="l" defTabSz="457200" rtl="0" eaLnBrk="1" fontAlgn="base" hangingPunct="1">
        <a:spcBef>
          <a:spcPct val="0"/>
        </a:spcBef>
        <a:spcAft>
          <a:spcPct val="0"/>
        </a:spcAft>
        <a:defRPr sz="2400" b="1">
          <a:solidFill>
            <a:srgbClr val="C50017"/>
          </a:solidFill>
          <a:latin typeface="Arial" charset="0"/>
          <a:cs typeface="Arial" charset="0"/>
        </a:defRPr>
      </a:lvl9pPr>
    </p:titleStyle>
    <p:bodyStyle>
      <a:lvl1pPr marL="228600" indent="-228600" algn="l" defTabSz="457200" rtl="0" eaLnBrk="1" fontAlgn="base" hangingPunct="1">
        <a:spcBef>
          <a:spcPct val="20000"/>
        </a:spcBef>
        <a:spcAft>
          <a:spcPts val="600"/>
        </a:spcAft>
        <a:buClr>
          <a:schemeClr val="tx1"/>
        </a:buClr>
        <a:buFont typeface="Arial" charset="0"/>
        <a:buChar char="•"/>
        <a:defRPr sz="1600">
          <a:solidFill>
            <a:schemeClr val="tx1"/>
          </a:solidFill>
          <a:latin typeface="+mn-lt"/>
          <a:ea typeface="+mn-ea"/>
          <a:cs typeface="+mn-cs"/>
        </a:defRPr>
      </a:lvl1pPr>
      <a:lvl2pPr marL="685800" indent="-228600" algn="l" defTabSz="457200" rtl="0" eaLnBrk="1" fontAlgn="base" hangingPunct="1">
        <a:spcBef>
          <a:spcPct val="20000"/>
        </a:spcBef>
        <a:spcAft>
          <a:spcPts val="600"/>
        </a:spcAft>
        <a:buClr>
          <a:schemeClr val="tx1"/>
        </a:buClr>
        <a:buFont typeface="Arial" charset="0"/>
        <a:buChar char="–"/>
        <a:defRPr sz="1400">
          <a:solidFill>
            <a:schemeClr val="tx1"/>
          </a:solidFill>
          <a:latin typeface="+mn-lt"/>
          <a:cs typeface="+mn-cs"/>
        </a:defRPr>
      </a:lvl2pPr>
      <a:lvl3pPr marL="1087438" indent="-173038" algn="l" defTabSz="457200" rtl="0" eaLnBrk="1" fontAlgn="base" hangingPunct="1">
        <a:spcBef>
          <a:spcPct val="20000"/>
        </a:spcBef>
        <a:spcAft>
          <a:spcPts val="600"/>
        </a:spcAft>
        <a:buClr>
          <a:schemeClr val="tx1"/>
        </a:buClr>
        <a:buFont typeface="Arial" charset="0"/>
        <a:buChar char="•"/>
        <a:defRPr sz="1000">
          <a:solidFill>
            <a:schemeClr val="tx1"/>
          </a:solidFill>
          <a:latin typeface="+mn-lt"/>
          <a:cs typeface="+mn-cs"/>
        </a:defRPr>
      </a:lvl3pPr>
      <a:lvl4pPr marL="16002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4pPr>
      <a:lvl5pPr marL="20574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5pPr>
      <a:lvl6pPr marL="25146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6pPr>
      <a:lvl7pPr marL="29718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7pPr>
      <a:lvl8pPr marL="34290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8pPr>
      <a:lvl9pPr marL="3886200" indent="-228600" algn="l" defTabSz="457200" rtl="0" eaLnBrk="1" fontAlgn="base" hangingPunct="1">
        <a:spcBef>
          <a:spcPct val="20000"/>
        </a:spcBef>
        <a:spcAft>
          <a:spcPct val="0"/>
        </a:spcAft>
        <a:buFont typeface="Arial" charset="0"/>
        <a:buChar char="»"/>
        <a:defRPr sz="2000">
          <a:solidFill>
            <a:srgbClr val="595959"/>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0" cy="1686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197066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31" r:id="rId6"/>
    <p:sldLayoutId id="2147483835" r:id="rId7"/>
  </p:sldLayoutIdLst>
  <p:transition>
    <p:fade/>
  </p:transition>
  <p:txStyles>
    <p:title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87" marR="0" indent="-251987"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39" kern="1200" spc="0" baseline="0">
          <a:gradFill>
            <a:gsLst>
              <a:gs pos="1250">
                <a:schemeClr val="tx1"/>
              </a:gs>
              <a:gs pos="100000">
                <a:schemeClr val="tx1"/>
              </a:gs>
            </a:gsLst>
            <a:lin ang="5400000" scaled="0"/>
          </a:gradFill>
          <a:latin typeface="+mj-lt"/>
          <a:ea typeface="+mn-ea"/>
          <a:cs typeface="+mn-cs"/>
        </a:defRPr>
      </a:lvl1pPr>
      <a:lvl2pPr marL="429309" marR="0" indent="-177323"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2pPr>
      <a:lvl3pPr marL="587967"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3pPr>
      <a:lvl4pPr marL="75595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4pPr>
      <a:lvl5pPr marL="923949" marR="0" indent="-167991" algn="l" defTabSz="6854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0" kern="1200" spc="0" baseline="0">
          <a:gradFill>
            <a:gsLst>
              <a:gs pos="1250">
                <a:schemeClr val="tx1"/>
              </a:gs>
              <a:gs pos="100000">
                <a:schemeClr val="tx1"/>
              </a:gs>
            </a:gsLst>
            <a:lin ang="5400000" scaled="0"/>
          </a:gradFill>
          <a:latin typeface="+mn-lt"/>
          <a:ea typeface="+mn-ea"/>
          <a:cs typeface="+mn-cs"/>
        </a:defRPr>
      </a:lvl5pPr>
      <a:lvl6pPr marL="1884966"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687"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408"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129" indent="-171361" algn="l" defTabSz="685442"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442" rtl="0" eaLnBrk="1" latinLnBrk="0" hangingPunct="1">
        <a:defRPr sz="1323" kern="1200">
          <a:solidFill>
            <a:schemeClr val="tx1"/>
          </a:solidFill>
          <a:latin typeface="+mn-lt"/>
          <a:ea typeface="+mn-ea"/>
          <a:cs typeface="+mn-cs"/>
        </a:defRPr>
      </a:lvl1pPr>
      <a:lvl2pPr marL="342720" algn="l" defTabSz="685442" rtl="0" eaLnBrk="1" latinLnBrk="0" hangingPunct="1">
        <a:defRPr sz="1323" kern="1200">
          <a:solidFill>
            <a:schemeClr val="tx1"/>
          </a:solidFill>
          <a:latin typeface="+mn-lt"/>
          <a:ea typeface="+mn-ea"/>
          <a:cs typeface="+mn-cs"/>
        </a:defRPr>
      </a:lvl2pPr>
      <a:lvl3pPr marL="685442" algn="l" defTabSz="685442" rtl="0" eaLnBrk="1" latinLnBrk="0" hangingPunct="1">
        <a:defRPr sz="1323" kern="1200">
          <a:solidFill>
            <a:schemeClr val="tx1"/>
          </a:solidFill>
          <a:latin typeface="+mn-lt"/>
          <a:ea typeface="+mn-ea"/>
          <a:cs typeface="+mn-cs"/>
        </a:defRPr>
      </a:lvl3pPr>
      <a:lvl4pPr marL="1028163" algn="l" defTabSz="685442" rtl="0" eaLnBrk="1" latinLnBrk="0" hangingPunct="1">
        <a:defRPr sz="1323" kern="1200">
          <a:solidFill>
            <a:schemeClr val="tx1"/>
          </a:solidFill>
          <a:latin typeface="+mn-lt"/>
          <a:ea typeface="+mn-ea"/>
          <a:cs typeface="+mn-cs"/>
        </a:defRPr>
      </a:lvl4pPr>
      <a:lvl5pPr marL="1370884" algn="l" defTabSz="685442" rtl="0" eaLnBrk="1" latinLnBrk="0" hangingPunct="1">
        <a:defRPr sz="1323" kern="1200">
          <a:solidFill>
            <a:schemeClr val="tx1"/>
          </a:solidFill>
          <a:latin typeface="+mn-lt"/>
          <a:ea typeface="+mn-ea"/>
          <a:cs typeface="+mn-cs"/>
        </a:defRPr>
      </a:lvl5pPr>
      <a:lvl6pPr marL="1713606" algn="l" defTabSz="685442" rtl="0" eaLnBrk="1" latinLnBrk="0" hangingPunct="1">
        <a:defRPr sz="1323" kern="1200">
          <a:solidFill>
            <a:schemeClr val="tx1"/>
          </a:solidFill>
          <a:latin typeface="+mn-lt"/>
          <a:ea typeface="+mn-ea"/>
          <a:cs typeface="+mn-cs"/>
        </a:defRPr>
      </a:lvl6pPr>
      <a:lvl7pPr marL="2056326" algn="l" defTabSz="685442" rtl="0" eaLnBrk="1" latinLnBrk="0" hangingPunct="1">
        <a:defRPr sz="1323" kern="1200">
          <a:solidFill>
            <a:schemeClr val="tx1"/>
          </a:solidFill>
          <a:latin typeface="+mn-lt"/>
          <a:ea typeface="+mn-ea"/>
          <a:cs typeface="+mn-cs"/>
        </a:defRPr>
      </a:lvl7pPr>
      <a:lvl8pPr marL="2399047" algn="l" defTabSz="685442" rtl="0" eaLnBrk="1" latinLnBrk="0" hangingPunct="1">
        <a:defRPr sz="1323" kern="1200">
          <a:solidFill>
            <a:schemeClr val="tx1"/>
          </a:solidFill>
          <a:latin typeface="+mn-lt"/>
          <a:ea typeface="+mn-ea"/>
          <a:cs typeface="+mn-cs"/>
        </a:defRPr>
      </a:lvl8pPr>
      <a:lvl9pPr marL="2741769" algn="l" defTabSz="685442"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10215" userDrawn="1">
          <p15:clr>
            <a:srgbClr val="5ACBF0"/>
          </p15:clr>
        </p15:guide>
        <p15:guide id="4" orient="horz" pos="4219" userDrawn="1">
          <p15:clr>
            <a:srgbClr val="5ACBF0"/>
          </p15:clr>
        </p15:guide>
        <p15:guide id="5" pos="999" userDrawn="1">
          <p15:clr>
            <a:srgbClr val="5ACBF0"/>
          </p15:clr>
        </p15:guide>
        <p15:guide id="6" pos="1767" userDrawn="1">
          <p15:clr>
            <a:srgbClr val="5ACBF0"/>
          </p15:clr>
        </p15:guide>
        <p15:guide id="7" pos="2535" userDrawn="1">
          <p15:clr>
            <a:srgbClr val="5ACBF0"/>
          </p15:clr>
        </p15:guide>
        <p15:guide id="8" pos="3303" userDrawn="1">
          <p15:clr>
            <a:srgbClr val="5ACBF0"/>
          </p15:clr>
        </p15:guide>
        <p15:guide id="9" pos="4071" userDrawn="1">
          <p15:clr>
            <a:srgbClr val="5ACBF0"/>
          </p15:clr>
        </p15:guide>
        <p15:guide id="10" pos="4839" userDrawn="1">
          <p15:clr>
            <a:srgbClr val="5ACBF0"/>
          </p15:clr>
        </p15:guide>
        <p15:guide id="11" pos="5607" userDrawn="1">
          <p15:clr>
            <a:srgbClr val="5ACBF0"/>
          </p15:clr>
        </p15:guide>
        <p15:guide id="12" pos="6375" userDrawn="1">
          <p15:clr>
            <a:srgbClr val="5ACBF0"/>
          </p15:clr>
        </p15:guide>
        <p15:guide id="13" pos="7143" userDrawn="1">
          <p15:clr>
            <a:srgbClr val="5ACBF0"/>
          </p15:clr>
        </p15:guide>
        <p15:guide id="14" pos="7911" userDrawn="1">
          <p15:clr>
            <a:srgbClr val="5ACBF0"/>
          </p15:clr>
        </p15:guide>
        <p15:guide id="15" pos="8679" userDrawn="1">
          <p15:clr>
            <a:srgbClr val="5ACBF0"/>
          </p15:clr>
        </p15:guide>
        <p15:guide id="16" pos="9447"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384" userDrawn="1">
          <p15:clr>
            <a:srgbClr val="C35EA4"/>
          </p15:clr>
        </p15:guide>
        <p15:guide id="24" pos="10061"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A51C30"/>
        </a:solidFill>
        <a:effectLst/>
      </p:bgPr>
    </p:bg>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bwMode="auto">
          <a:xfrm>
            <a:off x="609600" y="30480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Thank you.</a:t>
            </a:r>
          </a:p>
        </p:txBody>
      </p:sp>
      <p:pic>
        <p:nvPicPr>
          <p:cNvPr id="4" name="Picture 3" descr="HUIT_ppt-leftalignedlogo.png"/>
          <p:cNvPicPr>
            <a:picLocks noChangeAspect="1"/>
          </p:cNvPicPr>
          <p:nvPr/>
        </p:nvPicPr>
        <p:blipFill>
          <a:blip r:embed="rId4"/>
          <a:stretch>
            <a:fillRect/>
          </a:stretch>
        </p:blipFill>
        <p:spPr>
          <a:xfrm>
            <a:off x="406400" y="6172201"/>
            <a:ext cx="3251200" cy="491297"/>
          </a:xfrm>
          <a:prstGeom prst="rect">
            <a:avLst/>
          </a:prstGeom>
        </p:spPr>
      </p:pic>
    </p:spTree>
  </p:cSld>
  <p:clrMap bg1="lt1" tx1="dk1" bg2="lt2" tx2="dk2" accent1="accent1" accent2="accent2" accent3="accent3" accent4="accent4" accent5="accent5" accent6="accent6" hlink="hlink" folHlink="folHlink"/>
  <p:sldLayoutIdLst>
    <p:sldLayoutId id="2147483833" r:id="rId1"/>
    <p:sldLayoutId id="2147483834" r:id="rId2"/>
  </p:sldLayoutIdLst>
  <p:hf hdr="0" ftr="0" dt="0"/>
  <p:txStyles>
    <p:title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charset="0"/>
        </a:defRPr>
      </a:lvl2pPr>
      <a:lvl3pPr algn="ctr" rtl="0" eaLnBrk="0" fontAlgn="base" hangingPunct="0">
        <a:spcBef>
          <a:spcPct val="0"/>
        </a:spcBef>
        <a:spcAft>
          <a:spcPct val="0"/>
        </a:spcAft>
        <a:defRPr sz="3600">
          <a:solidFill>
            <a:schemeClr val="bg1"/>
          </a:solidFill>
          <a:latin typeface="Arial" charset="0"/>
        </a:defRPr>
      </a:lvl3pPr>
      <a:lvl4pPr algn="ctr" rtl="0" eaLnBrk="0" fontAlgn="base" hangingPunct="0">
        <a:spcBef>
          <a:spcPct val="0"/>
        </a:spcBef>
        <a:spcAft>
          <a:spcPct val="0"/>
        </a:spcAft>
        <a:defRPr sz="3600">
          <a:solidFill>
            <a:schemeClr val="bg1"/>
          </a:solidFill>
          <a:latin typeface="Arial" charset="0"/>
        </a:defRPr>
      </a:lvl4pPr>
      <a:lvl5pPr algn="ctr" rtl="0" eaLnBrk="0" fontAlgn="base" hangingPunct="0">
        <a:spcBef>
          <a:spcPct val="0"/>
        </a:spcBef>
        <a:spcAft>
          <a:spcPct val="0"/>
        </a:spcAft>
        <a:defRPr sz="3600">
          <a:solidFill>
            <a:schemeClr val="bg1"/>
          </a:solidFill>
          <a:latin typeface="Arial" charset="0"/>
        </a:defRPr>
      </a:lvl5pPr>
      <a:lvl6pPr marL="457200" algn="ctr" rtl="0" fontAlgn="base">
        <a:spcBef>
          <a:spcPct val="0"/>
        </a:spcBef>
        <a:spcAft>
          <a:spcPct val="0"/>
        </a:spcAft>
        <a:defRPr sz="3600">
          <a:solidFill>
            <a:schemeClr val="bg1"/>
          </a:solidFill>
          <a:latin typeface="Arial" charset="0"/>
        </a:defRPr>
      </a:lvl6pPr>
      <a:lvl7pPr marL="914400" algn="ctr" rtl="0" fontAlgn="base">
        <a:spcBef>
          <a:spcPct val="0"/>
        </a:spcBef>
        <a:spcAft>
          <a:spcPct val="0"/>
        </a:spcAft>
        <a:defRPr sz="3600">
          <a:solidFill>
            <a:schemeClr val="bg1"/>
          </a:solidFill>
          <a:latin typeface="Arial" charset="0"/>
        </a:defRPr>
      </a:lvl7pPr>
      <a:lvl8pPr marL="1371600" algn="ctr" rtl="0" fontAlgn="base">
        <a:spcBef>
          <a:spcPct val="0"/>
        </a:spcBef>
        <a:spcAft>
          <a:spcPct val="0"/>
        </a:spcAft>
        <a:defRPr sz="3600">
          <a:solidFill>
            <a:schemeClr val="bg1"/>
          </a:solidFill>
          <a:latin typeface="Arial" charset="0"/>
        </a:defRPr>
      </a:lvl8pPr>
      <a:lvl9pPr marL="1828800" algn="ctr" rtl="0" fontAlgn="base">
        <a:spcBef>
          <a:spcPct val="0"/>
        </a:spcBef>
        <a:spcAft>
          <a:spcPct val="0"/>
        </a:spcAft>
        <a:defRPr sz="36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25.xml"/><Relationship Id="rId5" Type="http://schemas.openxmlformats.org/officeDocument/2006/relationships/image" Target="../media/image13.emf"/><Relationship Id="rId4" Type="http://schemas.openxmlformats.org/officeDocument/2006/relationships/image" Target="../media/image12.emf"/></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5.xm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19.JPG"/><Relationship Id="rId4" Type="http://schemas.openxmlformats.org/officeDocument/2006/relationships/image" Target="../media/image18.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hyperlink" Target="https://goo.gl/uGUL4a" TargetMode="External"/><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A13D-02FA-48DC-AA63-F18DB5ADA637}"/>
              </a:ext>
            </a:extLst>
          </p:cNvPr>
          <p:cNvSpPr>
            <a:spLocks noGrp="1"/>
          </p:cNvSpPr>
          <p:nvPr>
            <p:ph type="title"/>
          </p:nvPr>
        </p:nvSpPr>
        <p:spPr>
          <a:xfrm>
            <a:off x="366584" y="609600"/>
            <a:ext cx="11353800" cy="3429000"/>
          </a:xfrm>
        </p:spPr>
        <p:txBody>
          <a:bodyPr/>
          <a:lstStyle/>
          <a:p>
            <a:pPr algn="ctr"/>
            <a:r>
              <a:rPr lang="en-US" sz="4000" dirty="0">
                <a:solidFill>
                  <a:schemeClr val="tx1"/>
                </a:solidFill>
                <a:latin typeface="MS Reference Sans Serif" panose="020B0604030504040204" pitchFamily="34" charset="0"/>
              </a:rPr>
              <a:t>Creating a Fortress in Your Active Directory Environment</a:t>
            </a:r>
          </a:p>
        </p:txBody>
      </p:sp>
      <p:sp>
        <p:nvSpPr>
          <p:cNvPr id="4" name="Slide Number Placeholder 3">
            <a:extLst>
              <a:ext uri="{FF2B5EF4-FFF2-40B4-BE49-F238E27FC236}">
                <a16:creationId xmlns:a16="http://schemas.microsoft.com/office/drawing/2014/main" id="{27DADA9E-A1AE-42A8-9C89-371B748E7894}"/>
              </a:ext>
            </a:extLst>
          </p:cNvPr>
          <p:cNvSpPr>
            <a:spLocks noGrp="1"/>
          </p:cNvSpPr>
          <p:nvPr>
            <p:ph type="sldNum" sz="quarter" idx="10"/>
          </p:nvPr>
        </p:nvSpPr>
        <p:spPr/>
        <p:txBody>
          <a:bodyPr/>
          <a:lstStyle/>
          <a:p>
            <a:pPr>
              <a:defRPr/>
            </a:pPr>
            <a:fld id="{3C7DC2BC-9C26-42ED-9786-2E2FE499DF6C}" type="slidenum">
              <a:rPr lang="en-US" smtClean="0"/>
              <a:pPr>
                <a:defRPr/>
              </a:pPr>
              <a:t>1</a:t>
            </a:fld>
            <a:endParaRPr lang="en-US"/>
          </a:p>
        </p:txBody>
      </p:sp>
      <p:sp>
        <p:nvSpPr>
          <p:cNvPr id="7" name="TextBox 6">
            <a:extLst>
              <a:ext uri="{FF2B5EF4-FFF2-40B4-BE49-F238E27FC236}">
                <a16:creationId xmlns:a16="http://schemas.microsoft.com/office/drawing/2014/main" id="{FDEB289F-FBDB-4335-BAF6-086CEA104E71}"/>
              </a:ext>
            </a:extLst>
          </p:cNvPr>
          <p:cNvSpPr txBox="1"/>
          <p:nvPr/>
        </p:nvSpPr>
        <p:spPr>
          <a:xfrm>
            <a:off x="6477000" y="4945279"/>
            <a:ext cx="5090984" cy="1569660"/>
          </a:xfrm>
          <a:prstGeom prst="rect">
            <a:avLst/>
          </a:prstGeom>
          <a:noFill/>
        </p:spPr>
        <p:txBody>
          <a:bodyPr wrap="square" rtlCol="0">
            <a:spAutoFit/>
          </a:bodyPr>
          <a:lstStyle/>
          <a:p>
            <a:r>
              <a:rPr lang="en-US" sz="2400" dirty="0">
                <a:latin typeface="MS Reference Sans Serif" panose="020B0604030504040204" pitchFamily="34" charset="0"/>
                <a:ea typeface="Ebrima" panose="02000000000000000000" pitchFamily="2" charset="0"/>
                <a:cs typeface="Ebrima" panose="02000000000000000000" pitchFamily="2" charset="0"/>
              </a:rPr>
              <a:t>David Rowe </a:t>
            </a:r>
            <a:r>
              <a:rPr lang="en-US" sz="2400" dirty="0">
                <a:solidFill>
                  <a:schemeClr val="bg2">
                    <a:lumMod val="50000"/>
                  </a:schemeClr>
                </a:solidFill>
                <a:latin typeface="MS Reference Sans Serif" panose="020B0604030504040204" pitchFamily="34" charset="0"/>
                <a:ea typeface="Ebrima" panose="02000000000000000000" pitchFamily="2" charset="0"/>
                <a:cs typeface="Ebrima" panose="02000000000000000000" pitchFamily="2" charset="0"/>
              </a:rPr>
              <a:t>@customes</a:t>
            </a:r>
          </a:p>
          <a:p>
            <a:r>
              <a:rPr lang="en-US" sz="2400" dirty="0" err="1">
                <a:latin typeface="MS Reference Sans Serif" panose="020B0604030504040204" pitchFamily="34" charset="0"/>
                <a:ea typeface="Ebrima" panose="02000000000000000000" pitchFamily="2" charset="0"/>
                <a:cs typeface="Ebrima" panose="02000000000000000000" pitchFamily="2" charset="0"/>
              </a:rPr>
              <a:t>david_rowe</a:t>
            </a:r>
            <a:r>
              <a:rPr lang="en-US" sz="2400" dirty="0">
                <a:latin typeface="MS Reference Sans Serif" panose="020B0604030504040204" pitchFamily="34" charset="0"/>
                <a:ea typeface="Ebrima" panose="02000000000000000000" pitchFamily="2" charset="0"/>
                <a:cs typeface="Ebrima" panose="02000000000000000000" pitchFamily="2" charset="0"/>
              </a:rPr>
              <a:t> [@] Harvard.edu</a:t>
            </a:r>
          </a:p>
          <a:p>
            <a:r>
              <a:rPr lang="en-US" sz="2400" dirty="0">
                <a:latin typeface="MS Reference Sans Serif" panose="020B0604030504040204" pitchFamily="34" charset="0"/>
                <a:ea typeface="Ebrima" panose="02000000000000000000" pitchFamily="2" charset="0"/>
                <a:cs typeface="Ebrima" panose="02000000000000000000" pitchFamily="2" charset="0"/>
              </a:rPr>
              <a:t>#</a:t>
            </a:r>
            <a:r>
              <a:rPr lang="en-US" sz="2400" dirty="0" err="1">
                <a:latin typeface="MS Reference Sans Serif" panose="020B0604030504040204" pitchFamily="34" charset="0"/>
                <a:ea typeface="Ebrima" panose="02000000000000000000" pitchFamily="2" charset="0"/>
                <a:cs typeface="Ebrima" panose="02000000000000000000" pitchFamily="2" charset="0"/>
              </a:rPr>
              <a:t>infosec</a:t>
            </a:r>
            <a:r>
              <a:rPr lang="en-US" sz="2400" dirty="0">
                <a:latin typeface="MS Reference Sans Serif" panose="020B0604030504040204" pitchFamily="34" charset="0"/>
                <a:ea typeface="Ebrima" panose="02000000000000000000" pitchFamily="2" charset="0"/>
                <a:cs typeface="Ebrima" panose="02000000000000000000" pitchFamily="2" charset="0"/>
              </a:rPr>
              <a:t> #</a:t>
            </a:r>
            <a:r>
              <a:rPr lang="en-US" sz="2400" dirty="0" err="1">
                <a:latin typeface="MS Reference Sans Serif" panose="020B0604030504040204" pitchFamily="34" charset="0"/>
                <a:ea typeface="Ebrima" panose="02000000000000000000" pitchFamily="2" charset="0"/>
                <a:cs typeface="Ebrima" panose="02000000000000000000" pitchFamily="2" charset="0"/>
              </a:rPr>
              <a:t>blueteam</a:t>
            </a:r>
            <a:r>
              <a:rPr lang="en-US" sz="2400" dirty="0">
                <a:latin typeface="MS Reference Sans Serif" panose="020B0604030504040204" pitchFamily="34" charset="0"/>
                <a:ea typeface="Ebrima" panose="02000000000000000000" pitchFamily="2" charset="0"/>
                <a:cs typeface="Ebrima" panose="02000000000000000000" pitchFamily="2" charset="0"/>
              </a:rPr>
              <a:t> #security</a:t>
            </a:r>
          </a:p>
          <a:p>
            <a:r>
              <a:rPr lang="en-US" sz="2400" b="0" dirty="0">
                <a:latin typeface="MS Reference Sans Serif" panose="020B0604030504040204" pitchFamily="34" charset="0"/>
              </a:rPr>
              <a:t>©2019</a:t>
            </a:r>
            <a:endParaRPr lang="en-US" sz="2400" dirty="0">
              <a:latin typeface="MS Reference Sans Serif" panose="020B0604030504040204" pitchFamily="34" charset="0"/>
              <a:ea typeface="Ebrima" panose="02000000000000000000" pitchFamily="2" charset="0"/>
              <a:cs typeface="Ebrima" panose="02000000000000000000" pitchFamily="2" charset="0"/>
            </a:endParaRPr>
          </a:p>
        </p:txBody>
      </p:sp>
      <p:cxnSp>
        <p:nvCxnSpPr>
          <p:cNvPr id="8" name="Straight Connector 7">
            <a:extLst>
              <a:ext uri="{FF2B5EF4-FFF2-40B4-BE49-F238E27FC236}">
                <a16:creationId xmlns:a16="http://schemas.microsoft.com/office/drawing/2014/main" id="{98677055-600E-479C-8D59-D65DA0AB4FDC}"/>
              </a:ext>
            </a:extLst>
          </p:cNvPr>
          <p:cNvCxnSpPr>
            <a:cxnSpLocks/>
          </p:cNvCxnSpPr>
          <p:nvPr/>
        </p:nvCxnSpPr>
        <p:spPr>
          <a:xfrm>
            <a:off x="1219200" y="2286000"/>
            <a:ext cx="9625013" cy="0"/>
          </a:xfrm>
          <a:prstGeom prst="line">
            <a:avLst/>
          </a:prstGeom>
          <a:noFill/>
          <a:ln w="9525" cap="flat" cmpd="sng" algn="ctr">
            <a:solidFill>
              <a:srgbClr val="C00000"/>
            </a:solidFill>
            <a:prstDash val="solid"/>
            <a:headEnd type="none"/>
            <a:tailEnd type="none"/>
          </a:ln>
          <a:effectLst/>
        </p:spPr>
      </p:cxnSp>
      <p:cxnSp>
        <p:nvCxnSpPr>
          <p:cNvPr id="9" name="Straight Connector 8">
            <a:extLst>
              <a:ext uri="{FF2B5EF4-FFF2-40B4-BE49-F238E27FC236}">
                <a16:creationId xmlns:a16="http://schemas.microsoft.com/office/drawing/2014/main" id="{4F59DE9C-76FE-4964-AEF8-DD30E12AC676}"/>
              </a:ext>
            </a:extLst>
          </p:cNvPr>
          <p:cNvCxnSpPr>
            <a:cxnSpLocks/>
          </p:cNvCxnSpPr>
          <p:nvPr/>
        </p:nvCxnSpPr>
        <p:spPr>
          <a:xfrm>
            <a:off x="2857500" y="3048000"/>
            <a:ext cx="6477000" cy="0"/>
          </a:xfrm>
          <a:prstGeom prst="line">
            <a:avLst/>
          </a:prstGeom>
          <a:noFill/>
          <a:ln w="9525" cap="flat" cmpd="sng" algn="ctr">
            <a:solidFill>
              <a:srgbClr val="C00000"/>
            </a:solidFill>
            <a:prstDash val="solid"/>
            <a:headEnd type="none"/>
            <a:tailEnd type="none"/>
          </a:ln>
          <a:effectLst/>
        </p:spPr>
      </p:cxnSp>
    </p:spTree>
    <p:extLst>
      <p:ext uri="{BB962C8B-B14F-4D97-AF65-F5344CB8AC3E}">
        <p14:creationId xmlns:p14="http://schemas.microsoft.com/office/powerpoint/2010/main" val="3701839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Cached Creds Vulnerabilities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2320635"/>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Targeted Pass-the-hash -</a:t>
            </a:r>
            <a:r>
              <a:rPr lang="en-US" sz="2000" dirty="0">
                <a:latin typeface="MS Reference Sans Serif" panose="020B0604030504040204" pitchFamily="34" charset="0"/>
              </a:rPr>
              <a:t>If you can’t crack it, encapsulate and pass it</a:t>
            </a:r>
          </a:p>
          <a:p>
            <a:pPr>
              <a:lnSpc>
                <a:spcPct val="90000"/>
              </a:lnSpc>
              <a:spcAft>
                <a:spcPts val="600"/>
              </a:spcAft>
            </a:pPr>
            <a:endParaRPr lang="en-US" sz="2000" dirty="0">
              <a:latin typeface="MS Reference Sans Serif" panose="020B0604030504040204" pitchFamily="34" charset="0"/>
            </a:endParaRPr>
          </a:p>
          <a:p>
            <a:pPr>
              <a:lnSpc>
                <a:spcPct val="90000"/>
              </a:lnSpc>
              <a:spcAft>
                <a:spcPts val="600"/>
              </a:spcAft>
            </a:pPr>
            <a:r>
              <a:rPr lang="en-US" sz="2000" dirty="0">
                <a:latin typeface="MS Reference Sans Serif" panose="020B0604030504040204" pitchFamily="34" charset="0"/>
              </a:rPr>
              <a:t>RC4 </a:t>
            </a:r>
            <a:r>
              <a:rPr lang="en-US" sz="2000" dirty="0" err="1">
                <a:latin typeface="MS Reference Sans Serif" panose="020B0604030504040204" pitchFamily="34" charset="0"/>
              </a:rPr>
              <a:t>Nomore</a:t>
            </a:r>
            <a:r>
              <a:rPr lang="en-US" sz="2000" dirty="0">
                <a:latin typeface="MS Reference Sans Serif" panose="020B0604030504040204" pitchFamily="34" charset="0"/>
              </a:rPr>
              <a:t> – one type of RC4 Exploit – 52 </a:t>
            </a:r>
            <a:r>
              <a:rPr lang="en-US" sz="2000" dirty="0" err="1">
                <a:latin typeface="MS Reference Sans Serif" panose="020B0604030504040204" pitchFamily="34" charset="0"/>
              </a:rPr>
              <a:t>Hrs</a:t>
            </a:r>
            <a:r>
              <a:rPr lang="en-US" sz="2000" dirty="0">
                <a:latin typeface="MS Reference Sans Serif" panose="020B0604030504040204" pitchFamily="34" charset="0"/>
              </a:rPr>
              <a:t> to crack</a:t>
            </a:r>
          </a:p>
          <a:p>
            <a:pPr>
              <a:lnSpc>
                <a:spcPct val="90000"/>
              </a:lnSpc>
              <a:spcAft>
                <a:spcPts val="600"/>
              </a:spcAft>
            </a:pPr>
            <a:endParaRPr lang="en-US" sz="2000" dirty="0">
              <a:latin typeface="MS Reference Sans Serif" panose="020B0604030504040204" pitchFamily="34" charset="0"/>
            </a:endParaRPr>
          </a:p>
          <a:p>
            <a:pPr>
              <a:lnSpc>
                <a:spcPct val="90000"/>
              </a:lnSpc>
              <a:spcAft>
                <a:spcPts val="600"/>
              </a:spcAft>
            </a:pPr>
            <a:r>
              <a:rPr lang="en-US" sz="2000" dirty="0">
                <a:latin typeface="MS Reference Sans Serif" panose="020B0604030504040204" pitchFamily="34" charset="0"/>
              </a:rPr>
              <a:t>Rainbow tables –When I was in one incident response team I observed evidence a plaintext password 9 minutes after the hash was compromised</a:t>
            </a:r>
          </a:p>
        </p:txBody>
      </p:sp>
    </p:spTree>
    <p:extLst>
      <p:ext uri="{BB962C8B-B14F-4D97-AF65-F5344CB8AC3E}">
        <p14:creationId xmlns:p14="http://schemas.microsoft.com/office/powerpoint/2010/main" val="3352247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57" y="228601"/>
            <a:ext cx="8572062" cy="606157"/>
          </a:xfrm>
        </p:spPr>
        <p:txBody>
          <a:bodyPr/>
          <a:lstStyle/>
          <a:p>
            <a:r>
              <a:rPr lang="en-US" sz="3970" dirty="0">
                <a:solidFill>
                  <a:srgbClr val="4B4B4B"/>
                </a:solidFill>
                <a:latin typeface="MS Reference Sans Serif" panose="020B0604030504040204" pitchFamily="34" charset="0"/>
              </a:rPr>
              <a:t>Kerberos</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1730601" y="972841"/>
            <a:ext cx="8397119" cy="25976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Provides the default authentication services and the authorization data </a:t>
            </a: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Necessary for a user to access a resource</a:t>
            </a:r>
          </a:p>
          <a:p>
            <a:pPr marL="342900" indent="-342900">
              <a:lnSpc>
                <a:spcPct val="90000"/>
              </a:lnSpc>
              <a:spcAft>
                <a:spcPts val="600"/>
              </a:spcAft>
              <a:buFont typeface="Arial" panose="020B0604020202020204" pitchFamily="34" charset="0"/>
              <a:buChar char="•"/>
            </a:pPr>
            <a:endParaRPr lang="en-US" sz="2400" dirty="0">
              <a:latin typeface="MS Reference Sans Serif" panose="020B0604030504040204" pitchFamily="34" charset="0"/>
            </a:endParaRPr>
          </a:p>
          <a:p>
            <a:pPr marL="3086100" lvl="6" indent="-342900">
              <a:lnSpc>
                <a:spcPct val="90000"/>
              </a:lnSpc>
              <a:spcAft>
                <a:spcPts val="600"/>
              </a:spcAft>
              <a:buFont typeface="Arial" panose="020B0604020202020204" pitchFamily="34" charset="0"/>
              <a:buChar char="•"/>
            </a:pPr>
            <a:endParaRPr lang="en-US" sz="2400" dirty="0">
              <a:latin typeface="MS Reference Sans Serif" panose="020B0604030504040204" pitchFamily="34" charset="0"/>
            </a:endParaRPr>
          </a:p>
          <a:p>
            <a:pPr>
              <a:lnSpc>
                <a:spcPct val="90000"/>
              </a:lnSpc>
              <a:spcAft>
                <a:spcPts val="600"/>
              </a:spcAft>
            </a:pPr>
            <a:endParaRPr lang="en-US" sz="2400" dirty="0" err="1">
              <a:latin typeface="MS Reference Sans Serif" panose="020B0604030504040204" pitchFamily="34" charset="0"/>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477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57" y="228601"/>
            <a:ext cx="8572062" cy="606157"/>
          </a:xfrm>
        </p:spPr>
        <p:txBody>
          <a:bodyPr/>
          <a:lstStyle/>
          <a:p>
            <a:r>
              <a:rPr lang="en-US" sz="3970" dirty="0">
                <a:solidFill>
                  <a:srgbClr val="4B4B4B"/>
                </a:solidFill>
                <a:latin typeface="MS Reference Sans Serif" panose="020B0604030504040204" pitchFamily="34" charset="0"/>
              </a:rPr>
              <a:t>Kerberos Policy</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1730601" y="972841"/>
            <a:ext cx="8397119"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Segoe UI Light (Headings)"/>
            </a:endParaRPr>
          </a:p>
          <a:p>
            <a:pPr marL="3086100" lvl="6"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latin typeface="Segoe UI Light (Headings)"/>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91037FEF-51A8-4A36-9749-8833DA915C82}"/>
              </a:ext>
            </a:extLst>
          </p:cNvPr>
          <p:cNvGraphicFramePr>
            <a:graphicFrameLocks noGrp="1"/>
          </p:cNvGraphicFramePr>
          <p:nvPr>
            <p:extLst>
              <p:ext uri="{D42A27DB-BD31-4B8C-83A1-F6EECF244321}">
                <p14:modId xmlns:p14="http://schemas.microsoft.com/office/powerpoint/2010/main" val="2338363720"/>
              </p:ext>
            </p:extLst>
          </p:nvPr>
        </p:nvGraphicFramePr>
        <p:xfrm>
          <a:off x="1066800" y="1257244"/>
          <a:ext cx="9526247" cy="3895884"/>
        </p:xfrm>
        <a:graphic>
          <a:graphicData uri="http://schemas.openxmlformats.org/drawingml/2006/table">
            <a:tbl>
              <a:tblPr firstRow="1" bandRow="1">
                <a:tableStyleId>{5C22544A-7EE6-4342-B048-85BDC9FD1C3A}</a:tableStyleId>
              </a:tblPr>
              <a:tblGrid>
                <a:gridCol w="1587707">
                  <a:extLst>
                    <a:ext uri="{9D8B030D-6E8A-4147-A177-3AD203B41FA5}">
                      <a16:colId xmlns:a16="http://schemas.microsoft.com/office/drawing/2014/main" val="1372052181"/>
                    </a:ext>
                  </a:extLst>
                </a:gridCol>
                <a:gridCol w="933946">
                  <a:extLst>
                    <a:ext uri="{9D8B030D-6E8A-4147-A177-3AD203B41FA5}">
                      <a16:colId xmlns:a16="http://schemas.microsoft.com/office/drawing/2014/main" val="2557862159"/>
                    </a:ext>
                  </a:extLst>
                </a:gridCol>
                <a:gridCol w="1050689">
                  <a:extLst>
                    <a:ext uri="{9D8B030D-6E8A-4147-A177-3AD203B41FA5}">
                      <a16:colId xmlns:a16="http://schemas.microsoft.com/office/drawing/2014/main" val="781704289"/>
                    </a:ext>
                  </a:extLst>
                </a:gridCol>
                <a:gridCol w="1190781">
                  <a:extLst>
                    <a:ext uri="{9D8B030D-6E8A-4147-A177-3AD203B41FA5}">
                      <a16:colId xmlns:a16="http://schemas.microsoft.com/office/drawing/2014/main" val="1187225098"/>
                    </a:ext>
                  </a:extLst>
                </a:gridCol>
                <a:gridCol w="1190781">
                  <a:extLst>
                    <a:ext uri="{9D8B030D-6E8A-4147-A177-3AD203B41FA5}">
                      <a16:colId xmlns:a16="http://schemas.microsoft.com/office/drawing/2014/main" val="2172318975"/>
                    </a:ext>
                  </a:extLst>
                </a:gridCol>
                <a:gridCol w="1190781">
                  <a:extLst>
                    <a:ext uri="{9D8B030D-6E8A-4147-A177-3AD203B41FA5}">
                      <a16:colId xmlns:a16="http://schemas.microsoft.com/office/drawing/2014/main" val="2140611870"/>
                    </a:ext>
                  </a:extLst>
                </a:gridCol>
                <a:gridCol w="1190781">
                  <a:extLst>
                    <a:ext uri="{9D8B030D-6E8A-4147-A177-3AD203B41FA5}">
                      <a16:colId xmlns:a16="http://schemas.microsoft.com/office/drawing/2014/main" val="3927052666"/>
                    </a:ext>
                  </a:extLst>
                </a:gridCol>
                <a:gridCol w="1190781">
                  <a:extLst>
                    <a:ext uri="{9D8B030D-6E8A-4147-A177-3AD203B41FA5}">
                      <a16:colId xmlns:a16="http://schemas.microsoft.com/office/drawing/2014/main" val="807069340"/>
                    </a:ext>
                  </a:extLst>
                </a:gridCol>
              </a:tblGrid>
              <a:tr h="649314">
                <a:tc>
                  <a:txBody>
                    <a:bodyPr/>
                    <a:lstStyle/>
                    <a:p>
                      <a:r>
                        <a:rPr lang="en-US" sz="1600" dirty="0">
                          <a:latin typeface="MS Reference Sans Serif" panose="020B0604030504040204" pitchFamily="34" charset="0"/>
                        </a:rPr>
                        <a:t>Encryption Type</a:t>
                      </a:r>
                    </a:p>
                  </a:txBody>
                  <a:tcPr marL="112073" marR="112073" marT="56037" marB="56037"/>
                </a:tc>
                <a:tc>
                  <a:txBody>
                    <a:bodyPr/>
                    <a:lstStyle/>
                    <a:p>
                      <a:r>
                        <a:rPr lang="en-US" sz="1600" dirty="0">
                          <a:latin typeface="MS Reference Sans Serif" panose="020B0604030504040204" pitchFamily="34" charset="0"/>
                        </a:rPr>
                        <a:t>Server 2000</a:t>
                      </a:r>
                    </a:p>
                  </a:txBody>
                  <a:tcPr marL="112073" marR="112073" marT="56037" marB="56037"/>
                </a:tc>
                <a:tc>
                  <a:txBody>
                    <a:bodyPr/>
                    <a:lstStyle/>
                    <a:p>
                      <a:r>
                        <a:rPr lang="en-US" sz="1600" dirty="0">
                          <a:latin typeface="MS Reference Sans Serif" panose="020B0604030504040204" pitchFamily="34" charset="0"/>
                        </a:rPr>
                        <a:t>Win XP</a:t>
                      </a:r>
                    </a:p>
                  </a:txBody>
                  <a:tcPr marL="112073" marR="112073" marT="56037" marB="56037"/>
                </a:tc>
                <a:tc>
                  <a:txBody>
                    <a:bodyPr/>
                    <a:lstStyle/>
                    <a:p>
                      <a:r>
                        <a:rPr lang="en-US" sz="1600" dirty="0">
                          <a:latin typeface="MS Reference Sans Serif" panose="020B0604030504040204" pitchFamily="34" charset="0"/>
                        </a:rPr>
                        <a:t>Server 2003</a:t>
                      </a:r>
                    </a:p>
                  </a:txBody>
                  <a:tcPr marL="112073" marR="112073" marT="56037" marB="56037"/>
                </a:tc>
                <a:tc>
                  <a:txBody>
                    <a:bodyPr/>
                    <a:lstStyle/>
                    <a:p>
                      <a:r>
                        <a:rPr lang="en-US" sz="1600" dirty="0">
                          <a:latin typeface="MS Reference Sans Serif" panose="020B0604030504040204" pitchFamily="34" charset="0"/>
                        </a:rPr>
                        <a:t>Vista</a:t>
                      </a:r>
                    </a:p>
                  </a:txBody>
                  <a:tcPr marL="112073" marR="112073" marT="56037" marB="56037"/>
                </a:tc>
                <a:tc>
                  <a:txBody>
                    <a:bodyPr/>
                    <a:lstStyle/>
                    <a:p>
                      <a:r>
                        <a:rPr lang="en-US" sz="1600" dirty="0">
                          <a:latin typeface="MS Reference Sans Serif" panose="020B0604030504040204" pitchFamily="34" charset="0"/>
                        </a:rPr>
                        <a:t>Server 2008</a:t>
                      </a:r>
                    </a:p>
                  </a:txBody>
                  <a:tcPr marL="112073" marR="112073" marT="56037" marB="56037"/>
                </a:tc>
                <a:tc>
                  <a:txBody>
                    <a:bodyPr/>
                    <a:lstStyle/>
                    <a:p>
                      <a:r>
                        <a:rPr lang="en-US" sz="1600" dirty="0">
                          <a:latin typeface="MS Reference Sans Serif" panose="020B0604030504040204" pitchFamily="34" charset="0"/>
                        </a:rPr>
                        <a:t>Windows 7</a:t>
                      </a:r>
                    </a:p>
                  </a:txBody>
                  <a:tcPr marL="112073" marR="112073" marT="56037" marB="56037"/>
                </a:tc>
                <a:tc>
                  <a:txBody>
                    <a:bodyPr/>
                    <a:lstStyle/>
                    <a:p>
                      <a:r>
                        <a:rPr lang="en-US" sz="1600" dirty="0">
                          <a:latin typeface="MS Reference Sans Serif" panose="020B0604030504040204" pitchFamily="34" charset="0"/>
                        </a:rPr>
                        <a:t>Server 2008 R2</a:t>
                      </a:r>
                    </a:p>
                  </a:txBody>
                  <a:tcPr marL="112073" marR="112073" marT="56037" marB="56037"/>
                </a:tc>
                <a:extLst>
                  <a:ext uri="{0D108BD9-81ED-4DB2-BD59-A6C34878D82A}">
                    <a16:rowId xmlns:a16="http://schemas.microsoft.com/office/drawing/2014/main" val="2843927735"/>
                  </a:ext>
                </a:extLst>
              </a:tr>
              <a:tr h="649314">
                <a:tc>
                  <a:txBody>
                    <a:bodyPr/>
                    <a:lstStyle/>
                    <a:p>
                      <a:r>
                        <a:rPr lang="en-US" sz="1600" dirty="0">
                          <a:latin typeface="MS Reference Sans Serif" panose="020B0604030504040204" pitchFamily="34" charset="0"/>
                        </a:rPr>
                        <a:t>DES_CBC_CRC</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FF0000"/>
                          </a:solidFill>
                          <a:latin typeface="MS Reference Sans Serif" panose="020B0604030504040204" pitchFamily="34" charset="0"/>
                        </a:rPr>
                        <a:t>X</a:t>
                      </a:r>
                    </a:p>
                  </a:txBody>
                  <a:tcPr marL="112073" marR="112073" marT="56037" marB="56037"/>
                </a:tc>
                <a:tc>
                  <a:txBody>
                    <a:bodyPr/>
                    <a:lstStyle/>
                    <a:p>
                      <a:pPr algn="ctr"/>
                      <a:r>
                        <a:rPr lang="en-US" sz="1600" b="1" dirty="0">
                          <a:solidFill>
                            <a:srgbClr val="FF0000"/>
                          </a:solidFill>
                          <a:latin typeface="MS Reference Sans Serif" panose="020B0604030504040204" pitchFamily="34" charset="0"/>
                        </a:rPr>
                        <a:t>X</a:t>
                      </a:r>
                    </a:p>
                  </a:txBody>
                  <a:tcPr marL="112073" marR="112073" marT="56037" marB="56037"/>
                </a:tc>
                <a:tc>
                  <a:txBody>
                    <a:bodyPr/>
                    <a:lstStyle/>
                    <a:p>
                      <a:pPr algn="ctr"/>
                      <a:r>
                        <a:rPr lang="en-US" sz="1600" b="1" dirty="0">
                          <a:solidFill>
                            <a:srgbClr val="FF0000"/>
                          </a:solidFill>
                          <a:latin typeface="MS Reference Sans Serif" panose="020B0604030504040204" pitchFamily="34" charset="0"/>
                        </a:rPr>
                        <a:t>X</a:t>
                      </a:r>
                    </a:p>
                  </a:txBody>
                  <a:tcPr marL="112073" marR="112073" marT="56037" marB="56037"/>
                </a:tc>
                <a:extLst>
                  <a:ext uri="{0D108BD9-81ED-4DB2-BD59-A6C34878D82A}">
                    <a16:rowId xmlns:a16="http://schemas.microsoft.com/office/drawing/2014/main" val="338105286"/>
                  </a:ext>
                </a:extLst>
              </a:tr>
              <a:tr h="649314">
                <a:tc>
                  <a:txBody>
                    <a:bodyPr/>
                    <a:lstStyle/>
                    <a:p>
                      <a:r>
                        <a:rPr lang="en-US" sz="1600" dirty="0">
                          <a:latin typeface="MS Reference Sans Serif" panose="020B0604030504040204" pitchFamily="34" charset="0"/>
                        </a:rPr>
                        <a:t>DES_CBC_MD5</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FF0000"/>
                          </a:solidFill>
                          <a:latin typeface="MS Reference Sans Serif" panose="020B0604030504040204" pitchFamily="34" charset="0"/>
                        </a:rPr>
                        <a:t>X</a:t>
                      </a:r>
                    </a:p>
                  </a:txBody>
                  <a:tcPr marL="112073" marR="112073" marT="56037" marB="56037"/>
                </a:tc>
                <a:tc>
                  <a:txBody>
                    <a:bodyPr/>
                    <a:lstStyle/>
                    <a:p>
                      <a:pPr algn="ctr"/>
                      <a:r>
                        <a:rPr lang="en-US" sz="1600" b="1" dirty="0">
                          <a:solidFill>
                            <a:srgbClr val="FF0000"/>
                          </a:solidFill>
                          <a:latin typeface="MS Reference Sans Serif" panose="020B0604030504040204" pitchFamily="34" charset="0"/>
                        </a:rPr>
                        <a:t>X</a:t>
                      </a:r>
                    </a:p>
                  </a:txBody>
                  <a:tcPr marL="112073" marR="112073" marT="56037" marB="56037"/>
                </a:tc>
                <a:extLst>
                  <a:ext uri="{0D108BD9-81ED-4DB2-BD59-A6C34878D82A}">
                    <a16:rowId xmlns:a16="http://schemas.microsoft.com/office/drawing/2014/main" val="2891776298"/>
                  </a:ext>
                </a:extLst>
              </a:tr>
              <a:tr h="649314">
                <a:tc>
                  <a:txBody>
                    <a:bodyPr/>
                    <a:lstStyle/>
                    <a:p>
                      <a:r>
                        <a:rPr lang="en-US" sz="1600" dirty="0">
                          <a:latin typeface="MS Reference Sans Serif" panose="020B0604030504040204" pitchFamily="34" charset="0"/>
                        </a:rPr>
                        <a:t>RC4_HMAC_MD5</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extLst>
                  <a:ext uri="{0D108BD9-81ED-4DB2-BD59-A6C34878D82A}">
                    <a16:rowId xmlns:a16="http://schemas.microsoft.com/office/drawing/2014/main" val="644828884"/>
                  </a:ext>
                </a:extLst>
              </a:tr>
              <a:tr h="649314">
                <a:tc>
                  <a:txBody>
                    <a:bodyPr/>
                    <a:lstStyle/>
                    <a:p>
                      <a:r>
                        <a:rPr lang="en-US" sz="1600" dirty="0">
                          <a:latin typeface="MS Reference Sans Serif" panose="020B0604030504040204" pitchFamily="34" charset="0"/>
                        </a:rPr>
                        <a:t>AES128_HMAC_SHA1</a:t>
                      </a:r>
                    </a:p>
                  </a:txBody>
                  <a:tcPr marL="112073" marR="112073" marT="56037" marB="56037"/>
                </a:tc>
                <a:tc>
                  <a:txBody>
                    <a:bodyPr/>
                    <a:lstStyle/>
                    <a:p>
                      <a:pPr algn="ctr"/>
                      <a:r>
                        <a:rPr lang="en-US" sz="1600" b="1" dirty="0">
                          <a:solidFill>
                            <a:srgbClr val="FF0000"/>
                          </a:solidFill>
                          <a:latin typeface="MS Reference Sans Serif" panose="020B0604030504040204" pitchFamily="34" charset="0"/>
                        </a:rPr>
                        <a:t>X</a:t>
                      </a:r>
                    </a:p>
                  </a:txBody>
                  <a:tcPr marL="112073" marR="112073" marT="56037" marB="56037"/>
                </a:tc>
                <a:tc>
                  <a:txBody>
                    <a:bodyPr/>
                    <a:lstStyle/>
                    <a:p>
                      <a:pPr algn="ctr"/>
                      <a:r>
                        <a:rPr lang="en-US" sz="1600" b="1" dirty="0">
                          <a:solidFill>
                            <a:srgbClr val="FF0000"/>
                          </a:solidFill>
                          <a:latin typeface="MS Reference Sans Serif" panose="020B0604030504040204" pitchFamily="34" charset="0"/>
                        </a:rPr>
                        <a:t>X</a:t>
                      </a:r>
                    </a:p>
                  </a:txBody>
                  <a:tcPr marL="112073" marR="112073" marT="56037" marB="56037"/>
                </a:tc>
                <a:tc>
                  <a:txBody>
                    <a:bodyPr/>
                    <a:lstStyle/>
                    <a:p>
                      <a:pPr algn="ctr"/>
                      <a:r>
                        <a:rPr lang="en-US" sz="1600" b="1" dirty="0">
                          <a:solidFill>
                            <a:srgbClr val="FF0000"/>
                          </a:solidFill>
                          <a:latin typeface="MS Reference Sans Serif" panose="020B0604030504040204" pitchFamily="34" charset="0"/>
                        </a:rPr>
                        <a:t>X</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extLst>
                  <a:ext uri="{0D108BD9-81ED-4DB2-BD59-A6C34878D82A}">
                    <a16:rowId xmlns:a16="http://schemas.microsoft.com/office/drawing/2014/main" val="233255095"/>
                  </a:ext>
                </a:extLst>
              </a:tr>
              <a:tr h="649314">
                <a:tc>
                  <a:txBody>
                    <a:bodyPr/>
                    <a:lstStyle/>
                    <a:p>
                      <a:r>
                        <a:rPr lang="en-US" sz="1600" dirty="0">
                          <a:latin typeface="MS Reference Sans Serif" panose="020B0604030504040204" pitchFamily="34" charset="0"/>
                        </a:rPr>
                        <a:t>AES256_HMAC_SHA1</a:t>
                      </a:r>
                    </a:p>
                  </a:txBody>
                  <a:tcPr marL="112073" marR="112073" marT="56037" marB="56037"/>
                </a:tc>
                <a:tc>
                  <a:txBody>
                    <a:bodyPr/>
                    <a:lstStyle/>
                    <a:p>
                      <a:pPr algn="ctr"/>
                      <a:r>
                        <a:rPr lang="en-US" sz="1600" b="1" dirty="0">
                          <a:solidFill>
                            <a:srgbClr val="FF0000"/>
                          </a:solidFill>
                          <a:latin typeface="MS Reference Sans Serif" panose="020B0604030504040204" pitchFamily="34" charset="0"/>
                        </a:rPr>
                        <a:t>X</a:t>
                      </a:r>
                    </a:p>
                  </a:txBody>
                  <a:tcPr marL="112073" marR="112073" marT="56037" marB="56037"/>
                </a:tc>
                <a:tc>
                  <a:txBody>
                    <a:bodyPr/>
                    <a:lstStyle/>
                    <a:p>
                      <a:pPr algn="ctr"/>
                      <a:r>
                        <a:rPr lang="en-US" sz="1600" b="1" dirty="0">
                          <a:solidFill>
                            <a:srgbClr val="FF0000"/>
                          </a:solidFill>
                          <a:latin typeface="MS Reference Sans Serif" panose="020B0604030504040204" pitchFamily="34" charset="0"/>
                        </a:rPr>
                        <a:t>X</a:t>
                      </a:r>
                    </a:p>
                  </a:txBody>
                  <a:tcPr marL="112073" marR="112073" marT="56037" marB="56037"/>
                </a:tc>
                <a:tc>
                  <a:txBody>
                    <a:bodyPr/>
                    <a:lstStyle/>
                    <a:p>
                      <a:pPr algn="ctr"/>
                      <a:r>
                        <a:rPr lang="en-US" sz="1600" b="1" dirty="0">
                          <a:solidFill>
                            <a:srgbClr val="FF0000"/>
                          </a:solidFill>
                          <a:latin typeface="MS Reference Sans Serif" panose="020B0604030504040204" pitchFamily="34" charset="0"/>
                        </a:rPr>
                        <a:t>X</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tc>
                  <a:txBody>
                    <a:bodyPr/>
                    <a:lstStyle/>
                    <a:p>
                      <a:pPr algn="ctr"/>
                      <a:r>
                        <a:rPr lang="en-US" sz="1600" b="1" dirty="0">
                          <a:solidFill>
                            <a:srgbClr val="00B050"/>
                          </a:solidFill>
                          <a:latin typeface="MS Reference Sans Serif" panose="020B0604030504040204" pitchFamily="34" charset="0"/>
                        </a:rPr>
                        <a:t>O</a:t>
                      </a:r>
                    </a:p>
                  </a:txBody>
                  <a:tcPr marL="112073" marR="112073" marT="56037" marB="56037"/>
                </a:tc>
                <a:extLst>
                  <a:ext uri="{0D108BD9-81ED-4DB2-BD59-A6C34878D82A}">
                    <a16:rowId xmlns:a16="http://schemas.microsoft.com/office/drawing/2014/main" val="662360608"/>
                  </a:ext>
                </a:extLst>
              </a:tr>
            </a:tbl>
          </a:graphicData>
        </a:graphic>
      </p:graphicFrame>
      <p:sp>
        <p:nvSpPr>
          <p:cNvPr id="5" name="Rectangle 4">
            <a:extLst>
              <a:ext uri="{FF2B5EF4-FFF2-40B4-BE49-F238E27FC236}">
                <a16:creationId xmlns:a16="http://schemas.microsoft.com/office/drawing/2014/main" id="{D8770AB7-9CD3-4A77-8C70-0EC943948E35}"/>
              </a:ext>
            </a:extLst>
          </p:cNvPr>
          <p:cNvSpPr/>
          <p:nvPr/>
        </p:nvSpPr>
        <p:spPr>
          <a:xfrm>
            <a:off x="1940246" y="5772835"/>
            <a:ext cx="7173660" cy="369332"/>
          </a:xfrm>
          <a:prstGeom prst="rect">
            <a:avLst/>
          </a:prstGeom>
        </p:spPr>
        <p:txBody>
          <a:bodyPr wrap="square">
            <a:spAutoFit/>
          </a:bodyPr>
          <a:lstStyle/>
          <a:p>
            <a:r>
              <a:rPr lang="en-US" b="0" dirty="0">
                <a:latin typeface="MS Reference Sans Serif" panose="020B0604030504040204" pitchFamily="34" charset="0"/>
              </a:rPr>
              <a:t>Ref: https://goo.gl/UebQPs</a:t>
            </a:r>
            <a:endParaRPr lang="en-US" dirty="0">
              <a:latin typeface="MS Reference Sans Serif" panose="020B0604030504040204" pitchFamily="34" charset="0"/>
            </a:endParaRPr>
          </a:p>
        </p:txBody>
      </p:sp>
    </p:spTree>
    <p:extLst>
      <p:ext uri="{BB962C8B-B14F-4D97-AF65-F5344CB8AC3E}">
        <p14:creationId xmlns:p14="http://schemas.microsoft.com/office/powerpoint/2010/main" val="475409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04800"/>
            <a:ext cx="10344149" cy="1060863"/>
          </a:xfrm>
        </p:spPr>
        <p:txBody>
          <a:bodyPr/>
          <a:lstStyle/>
          <a:p>
            <a:r>
              <a:rPr lang="en-US" dirty="0">
                <a:solidFill>
                  <a:srgbClr val="293352"/>
                </a:solidFill>
                <a:latin typeface="MS Reference Sans Serif" panose="020B0604030504040204" pitchFamily="34" charset="0"/>
              </a:rPr>
              <a:t>Microsoft’s Solution – ESAE</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BCF561C-07C4-479E-AACC-E6CD60C2A160}"/>
              </a:ext>
            </a:extLst>
          </p:cNvPr>
          <p:cNvSpPr txBox="1"/>
          <p:nvPr/>
        </p:nvSpPr>
        <p:spPr>
          <a:xfrm>
            <a:off x="304800" y="1219200"/>
            <a:ext cx="10344149" cy="661411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Enhanced Security Administrative Environment</a:t>
            </a:r>
          </a:p>
          <a:p>
            <a:pPr>
              <a:lnSpc>
                <a:spcPct val="90000"/>
              </a:lnSpc>
              <a:spcAft>
                <a:spcPts val="600"/>
              </a:spcAft>
            </a:pPr>
            <a:endParaRPr lang="en-US" sz="2400" dirty="0">
              <a:latin typeface="MS Reference Sans Serif" panose="020B0604030504040204" pitchFamily="34" charset="0"/>
            </a:endParaRP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Helps prevent compromise of administrative credentials from cyber-attacks</a:t>
            </a:r>
          </a:p>
          <a:p>
            <a:pPr marL="342900" indent="-342900">
              <a:lnSpc>
                <a:spcPct val="90000"/>
              </a:lnSpc>
              <a:spcAft>
                <a:spcPts val="600"/>
              </a:spcAft>
              <a:buFont typeface="Arial" panose="020B0604020202020204" pitchFamily="34" charset="0"/>
              <a:buChar char="•"/>
            </a:pPr>
            <a:endParaRPr lang="en-US" sz="2400" dirty="0">
              <a:latin typeface="MS Reference Sans Serif" panose="020B0604030504040204" pitchFamily="34" charset="0"/>
            </a:endParaRP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Thwart attacks by limiting exposure of admin credentials (Cached Credentials)</a:t>
            </a:r>
          </a:p>
          <a:p>
            <a:pPr marL="342900" indent="-342900">
              <a:lnSpc>
                <a:spcPct val="90000"/>
              </a:lnSpc>
              <a:spcAft>
                <a:spcPts val="600"/>
              </a:spcAft>
              <a:buFont typeface="Arial" panose="020B0604020202020204" pitchFamily="34" charset="0"/>
              <a:buChar char="•"/>
            </a:pPr>
            <a:endParaRPr lang="en-US" sz="2400" dirty="0">
              <a:latin typeface="MS Reference Sans Serif" panose="020B0604030504040204" pitchFamily="34" charset="0"/>
            </a:endParaRPr>
          </a:p>
          <a:p>
            <a:pPr marL="342900" indent="-342900">
              <a:lnSpc>
                <a:spcPct val="90000"/>
              </a:lnSpc>
              <a:spcAft>
                <a:spcPts val="600"/>
              </a:spcAft>
              <a:buFont typeface="Arial" panose="020B0604020202020204" pitchFamily="34" charset="0"/>
              <a:buChar char="•"/>
            </a:pPr>
            <a:r>
              <a:rPr lang="en-US" sz="2400" dirty="0">
                <a:gradFill>
                  <a:gsLst>
                    <a:gs pos="1250">
                      <a:srgbClr val="505050"/>
                    </a:gs>
                    <a:gs pos="100000">
                      <a:srgbClr val="505050"/>
                    </a:gs>
                  </a:gsLst>
                  <a:lin ang="5400000" scaled="0"/>
                </a:gradFill>
                <a:latin typeface="MS Reference Sans Serif" panose="020B0604030504040204" pitchFamily="34" charset="0"/>
              </a:rPr>
              <a:t>Microsoft’s recommended baseline to remediate pass the hash</a:t>
            </a:r>
          </a:p>
          <a:p>
            <a:pPr>
              <a:lnSpc>
                <a:spcPct val="90000"/>
              </a:lnSpc>
              <a:spcAft>
                <a:spcPts val="600"/>
              </a:spcAft>
            </a:pPr>
            <a:endParaRPr lang="en-US" sz="2400" dirty="0"/>
          </a:p>
          <a:p>
            <a:pPr marL="342900" indent="-342900">
              <a:lnSpc>
                <a:spcPct val="90000"/>
              </a:lnSpc>
              <a:spcAft>
                <a:spcPts val="600"/>
              </a:spcAft>
              <a:buFont typeface="Arial" panose="020B0604020202020204" pitchFamily="34" charset="0"/>
              <a:buChar char="•"/>
            </a:pPr>
            <a:endParaRPr lang="en-US" sz="2400" dirty="0"/>
          </a:p>
          <a:p>
            <a:pPr marL="342900" indent="-342900">
              <a:lnSpc>
                <a:spcPct val="90000"/>
              </a:lnSpc>
              <a:spcAft>
                <a:spcPts val="600"/>
              </a:spcAft>
              <a:buFont typeface="Arial" panose="020B0604020202020204" pitchFamily="34" charset="0"/>
              <a:buChar char="•"/>
            </a:pPr>
            <a:endParaRPr lang="en-US" sz="2400" dirty="0"/>
          </a:p>
          <a:p>
            <a:pPr>
              <a:lnSpc>
                <a:spcPct val="90000"/>
              </a:lnSpc>
              <a:spcAft>
                <a:spcPts val="600"/>
              </a:spcAft>
            </a:pPr>
            <a:r>
              <a:rPr lang="en-US" sz="2400" dirty="0"/>
              <a:t>Source: </a:t>
            </a:r>
          </a:p>
          <a:p>
            <a:pPr>
              <a:lnSpc>
                <a:spcPct val="90000"/>
              </a:lnSpc>
              <a:spcAft>
                <a:spcPts val="600"/>
              </a:spcAft>
            </a:pPr>
            <a:r>
              <a:rPr lang="en-US" sz="2400" b="0" dirty="0"/>
              <a:t>https://goo.gl/UqHTJA</a:t>
            </a:r>
            <a:endParaRPr lang="en-US" sz="2400" dirty="0"/>
          </a:p>
          <a:p>
            <a:pPr>
              <a:lnSpc>
                <a:spcPct val="90000"/>
              </a:lnSpc>
              <a:spcAft>
                <a:spcPts val="600"/>
              </a:spcAft>
            </a:pPr>
            <a:endParaRPr lang="en-US" sz="2400" dirty="0"/>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11014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04800"/>
            <a:ext cx="10344149" cy="1060863"/>
          </a:xfrm>
        </p:spPr>
        <p:txBody>
          <a:bodyPr/>
          <a:lstStyle/>
          <a:p>
            <a:r>
              <a:rPr lang="en-US" dirty="0">
                <a:solidFill>
                  <a:srgbClr val="293352"/>
                </a:solidFill>
                <a:latin typeface="MS Reference Sans Serif" panose="020B0604030504040204" pitchFamily="34" charset="0"/>
              </a:rPr>
              <a:t>Microsoft’s Solution – 3 Stages, 14 steps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2281676957"/>
              </p:ext>
            </p:extLst>
          </p:nvPr>
        </p:nvGraphicFramePr>
        <p:xfrm>
          <a:off x="685799" y="1295406"/>
          <a:ext cx="10287000" cy="5341622"/>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804032442"/>
                    </a:ext>
                  </a:extLst>
                </a:gridCol>
                <a:gridCol w="3429000">
                  <a:extLst>
                    <a:ext uri="{9D8B030D-6E8A-4147-A177-3AD203B41FA5}">
                      <a16:colId xmlns:a16="http://schemas.microsoft.com/office/drawing/2014/main" val="1361722248"/>
                    </a:ext>
                  </a:extLst>
                </a:gridCol>
                <a:gridCol w="3429000">
                  <a:extLst>
                    <a:ext uri="{9D8B030D-6E8A-4147-A177-3AD203B41FA5}">
                      <a16:colId xmlns:a16="http://schemas.microsoft.com/office/drawing/2014/main" val="4254494458"/>
                    </a:ext>
                  </a:extLst>
                </a:gridCol>
              </a:tblGrid>
              <a:tr h="380799">
                <a:tc>
                  <a:txBody>
                    <a:bodyPr/>
                    <a:lstStyle/>
                    <a:p>
                      <a:r>
                        <a:rPr lang="en-US" sz="1600" dirty="0"/>
                        <a:t>Stage #</a:t>
                      </a:r>
                    </a:p>
                  </a:txBody>
                  <a:tcPr/>
                </a:tc>
                <a:tc>
                  <a:txBody>
                    <a:bodyPr/>
                    <a:lstStyle/>
                    <a:p>
                      <a:r>
                        <a:rPr lang="en-US" sz="1600" dirty="0"/>
                        <a:t>Step</a:t>
                      </a:r>
                    </a:p>
                  </a:txBody>
                  <a:tcPr/>
                </a:tc>
                <a:tc>
                  <a:txBody>
                    <a:bodyPr/>
                    <a:lstStyle/>
                    <a:p>
                      <a:r>
                        <a:rPr lang="en-US" sz="1600" dirty="0"/>
                        <a:t>Imp. Cost/Ops </a:t>
                      </a:r>
                      <a:r>
                        <a:rPr lang="en-US" sz="1600" dirty="0" err="1"/>
                        <a:t>Maint</a:t>
                      </a:r>
                      <a:r>
                        <a:rPr lang="en-US" sz="1600" baseline="0" dirty="0"/>
                        <a:t> Cost</a:t>
                      </a:r>
                      <a:endParaRPr lang="en-US" sz="1600" dirty="0"/>
                    </a:p>
                  </a:txBody>
                  <a:tcPr/>
                </a:tc>
                <a:extLst>
                  <a:ext uri="{0D108BD9-81ED-4DB2-BD59-A6C34878D82A}">
                    <a16:rowId xmlns:a16="http://schemas.microsoft.com/office/drawing/2014/main" val="3071998901"/>
                  </a:ext>
                </a:extLst>
              </a:tr>
              <a:tr h="594673">
                <a:tc>
                  <a:txBody>
                    <a:bodyPr/>
                    <a:lstStyle/>
                    <a:p>
                      <a:r>
                        <a:rPr lang="en-US" sz="1600" b="1" dirty="0"/>
                        <a:t>1****</a:t>
                      </a:r>
                    </a:p>
                  </a:txBody>
                  <a:tcPr/>
                </a:tc>
                <a:tc>
                  <a:txBody>
                    <a:bodyPr/>
                    <a:lstStyle/>
                    <a:p>
                      <a:r>
                        <a:rPr lang="en-US" sz="1600" dirty="0"/>
                        <a:t>Separate Admin accounts for Workstations</a:t>
                      </a:r>
                    </a:p>
                  </a:txBody>
                  <a:tcPr/>
                </a:tc>
                <a:tc>
                  <a:txBody>
                    <a:bodyPr/>
                    <a:lstStyle/>
                    <a:p>
                      <a:r>
                        <a:rPr lang="en-US" sz="1600" dirty="0"/>
                        <a:t>$/$</a:t>
                      </a:r>
                    </a:p>
                  </a:txBody>
                  <a:tcPr/>
                </a:tc>
                <a:extLst>
                  <a:ext uri="{0D108BD9-81ED-4DB2-BD59-A6C34878D82A}">
                    <a16:rowId xmlns:a16="http://schemas.microsoft.com/office/drawing/2014/main" val="2944110827"/>
                  </a:ext>
                </a:extLst>
              </a:tr>
              <a:tr h="594673">
                <a:tc>
                  <a:txBody>
                    <a:bodyPr/>
                    <a:lstStyle/>
                    <a:p>
                      <a:r>
                        <a:rPr lang="en-US" sz="1600" b="1" dirty="0"/>
                        <a:t>1****</a:t>
                      </a:r>
                    </a:p>
                  </a:txBody>
                  <a:tcPr/>
                </a:tc>
                <a:tc>
                  <a:txBody>
                    <a:bodyPr/>
                    <a:lstStyle/>
                    <a:p>
                      <a:pPr marL="0" marR="0" indent="0" algn="l" defTabSz="685442" rtl="0" eaLnBrk="1" fontAlgn="auto" latinLnBrk="0" hangingPunct="1">
                        <a:lnSpc>
                          <a:spcPct val="100000"/>
                        </a:lnSpc>
                        <a:spcBef>
                          <a:spcPts val="0"/>
                        </a:spcBef>
                        <a:spcAft>
                          <a:spcPts val="0"/>
                        </a:spcAft>
                        <a:buClrTx/>
                        <a:buSzTx/>
                        <a:buFontTx/>
                        <a:buNone/>
                        <a:tabLst/>
                        <a:defRPr/>
                      </a:pPr>
                      <a:r>
                        <a:rPr lang="en-US" sz="1600" dirty="0"/>
                        <a:t>Separate Admin accounts for Servers</a:t>
                      </a:r>
                    </a:p>
                  </a:txBody>
                  <a:tcPr/>
                </a:tc>
                <a:tc>
                  <a:txBody>
                    <a:bodyPr/>
                    <a:lstStyle/>
                    <a:p>
                      <a:r>
                        <a:rPr lang="en-US" sz="1600" dirty="0"/>
                        <a:t>$/$</a:t>
                      </a:r>
                    </a:p>
                  </a:txBody>
                  <a:tcPr/>
                </a:tc>
                <a:extLst>
                  <a:ext uri="{0D108BD9-81ED-4DB2-BD59-A6C34878D82A}">
                    <a16:rowId xmlns:a16="http://schemas.microsoft.com/office/drawing/2014/main" val="10219484"/>
                  </a:ext>
                </a:extLst>
              </a:tr>
              <a:tr h="845061">
                <a:tc>
                  <a:txBody>
                    <a:bodyPr/>
                    <a:lstStyle/>
                    <a:p>
                      <a:r>
                        <a:rPr lang="en-US" sz="1600" b="1" dirty="0"/>
                        <a:t>1****</a:t>
                      </a:r>
                    </a:p>
                  </a:txBody>
                  <a:tcPr/>
                </a:tc>
                <a:tc>
                  <a:txBody>
                    <a:bodyPr/>
                    <a:lstStyle/>
                    <a:p>
                      <a:pPr marL="0" marR="0" indent="0" algn="l" defTabSz="685442" rtl="0" eaLnBrk="1" fontAlgn="auto" latinLnBrk="0" hangingPunct="1">
                        <a:lnSpc>
                          <a:spcPct val="100000"/>
                        </a:lnSpc>
                        <a:spcBef>
                          <a:spcPts val="0"/>
                        </a:spcBef>
                        <a:spcAft>
                          <a:spcPts val="0"/>
                        </a:spcAft>
                        <a:buClrTx/>
                        <a:buSzTx/>
                        <a:buFontTx/>
                        <a:buNone/>
                        <a:tabLst/>
                        <a:defRPr/>
                      </a:pPr>
                      <a:r>
                        <a:rPr lang="en-US" sz="1600" dirty="0"/>
                        <a:t>Separate Admin accounts for Domain Controllers</a:t>
                      </a:r>
                    </a:p>
                    <a:p>
                      <a:endParaRPr lang="en-US" sz="1600" dirty="0"/>
                    </a:p>
                  </a:txBody>
                  <a:tcPr/>
                </a:tc>
                <a:tc>
                  <a:txBody>
                    <a:bodyPr/>
                    <a:lstStyle/>
                    <a:p>
                      <a:r>
                        <a:rPr lang="en-US" sz="1600" dirty="0"/>
                        <a:t>$/$</a:t>
                      </a:r>
                    </a:p>
                  </a:txBody>
                  <a:tcPr/>
                </a:tc>
                <a:extLst>
                  <a:ext uri="{0D108BD9-81ED-4DB2-BD59-A6C34878D82A}">
                    <a16:rowId xmlns:a16="http://schemas.microsoft.com/office/drawing/2014/main" val="2070136478"/>
                  </a:ext>
                </a:extLst>
              </a:tr>
              <a:tr h="594673">
                <a:tc>
                  <a:txBody>
                    <a:bodyPr/>
                    <a:lstStyle/>
                    <a:p>
                      <a:r>
                        <a:rPr lang="en-US" sz="1600" dirty="0"/>
                        <a:t>2</a:t>
                      </a:r>
                    </a:p>
                  </a:txBody>
                  <a:tcPr/>
                </a:tc>
                <a:tc>
                  <a:txBody>
                    <a:bodyPr/>
                    <a:lstStyle/>
                    <a:p>
                      <a:r>
                        <a:rPr lang="en-US" sz="1600" dirty="0"/>
                        <a:t>Privileged Access Workstations for Admins</a:t>
                      </a:r>
                    </a:p>
                  </a:txBody>
                  <a:tcPr/>
                </a:tc>
                <a:tc>
                  <a:txBody>
                    <a:bodyPr/>
                    <a:lstStyle/>
                    <a:p>
                      <a:r>
                        <a:rPr lang="en-US" sz="1600" dirty="0"/>
                        <a:t>$$/$$$</a:t>
                      </a:r>
                    </a:p>
                  </a:txBody>
                  <a:tcPr/>
                </a:tc>
                <a:extLst>
                  <a:ext uri="{0D108BD9-81ED-4DB2-BD59-A6C34878D82A}">
                    <a16:rowId xmlns:a16="http://schemas.microsoft.com/office/drawing/2014/main" val="2762072242"/>
                  </a:ext>
                </a:extLst>
              </a:tr>
              <a:tr h="594673">
                <a:tc>
                  <a:txBody>
                    <a:bodyPr/>
                    <a:lstStyle/>
                    <a:p>
                      <a:r>
                        <a:rPr lang="en-US" sz="1600" b="1" dirty="0"/>
                        <a:t>2****</a:t>
                      </a:r>
                    </a:p>
                  </a:txBody>
                  <a:tcPr/>
                </a:tc>
                <a:tc>
                  <a:txBody>
                    <a:bodyPr/>
                    <a:lstStyle/>
                    <a:p>
                      <a:r>
                        <a:rPr lang="en-US" sz="1600" dirty="0"/>
                        <a:t>Unique Local Passwords for Servers</a:t>
                      </a:r>
                      <a:r>
                        <a:rPr lang="en-US" sz="1600" baseline="0" dirty="0"/>
                        <a:t> &amp; Workstations</a:t>
                      </a:r>
                      <a:endParaRPr lang="en-US" sz="1600" dirty="0"/>
                    </a:p>
                  </a:txBody>
                  <a:tcPr/>
                </a:tc>
                <a:tc>
                  <a:txBody>
                    <a:bodyPr/>
                    <a:lstStyle/>
                    <a:p>
                      <a:r>
                        <a:rPr lang="en-US" sz="1600" dirty="0"/>
                        <a:t>$/$</a:t>
                      </a:r>
                    </a:p>
                  </a:txBody>
                  <a:tcPr/>
                </a:tc>
                <a:extLst>
                  <a:ext uri="{0D108BD9-81ED-4DB2-BD59-A6C34878D82A}">
                    <a16:rowId xmlns:a16="http://schemas.microsoft.com/office/drawing/2014/main" val="4286463243"/>
                  </a:ext>
                </a:extLst>
              </a:tr>
              <a:tr h="380799">
                <a:tc>
                  <a:txBody>
                    <a:bodyPr/>
                    <a:lstStyle/>
                    <a:p>
                      <a:r>
                        <a:rPr lang="en-US" sz="1600" dirty="0"/>
                        <a:t>2</a:t>
                      </a:r>
                    </a:p>
                  </a:txBody>
                  <a:tcPr/>
                </a:tc>
                <a:tc>
                  <a:txBody>
                    <a:bodyPr/>
                    <a:lstStyle/>
                    <a:p>
                      <a:r>
                        <a:rPr lang="en-US" sz="1600" dirty="0"/>
                        <a:t>Time Bound Privileges</a:t>
                      </a:r>
                    </a:p>
                  </a:txBody>
                  <a:tcPr/>
                </a:tc>
                <a:tc>
                  <a:txBody>
                    <a:bodyPr/>
                    <a:lstStyle/>
                    <a:p>
                      <a:r>
                        <a:rPr lang="en-US" sz="1600" dirty="0"/>
                        <a:t>$$/$$$</a:t>
                      </a:r>
                    </a:p>
                  </a:txBody>
                  <a:tcPr/>
                </a:tc>
                <a:extLst>
                  <a:ext uri="{0D108BD9-81ED-4DB2-BD59-A6C34878D82A}">
                    <a16:rowId xmlns:a16="http://schemas.microsoft.com/office/drawing/2014/main" val="2553105685"/>
                  </a:ext>
                </a:extLst>
              </a:tr>
              <a:tr h="380799">
                <a:tc>
                  <a:txBody>
                    <a:bodyPr/>
                    <a:lstStyle/>
                    <a:p>
                      <a:r>
                        <a:rPr lang="en-US" sz="1600" dirty="0"/>
                        <a:t>2</a:t>
                      </a:r>
                    </a:p>
                  </a:txBody>
                  <a:tcPr/>
                </a:tc>
                <a:tc>
                  <a:txBody>
                    <a:bodyPr/>
                    <a:lstStyle/>
                    <a:p>
                      <a:r>
                        <a:rPr lang="en-US" sz="1600" dirty="0"/>
                        <a:t>Just Enough Administration</a:t>
                      </a:r>
                    </a:p>
                  </a:txBody>
                  <a:tcPr/>
                </a:tc>
                <a:tc>
                  <a:txBody>
                    <a:bodyPr/>
                    <a:lstStyle/>
                    <a:p>
                      <a:r>
                        <a:rPr lang="en-US" sz="1600" dirty="0"/>
                        <a:t>$/$$</a:t>
                      </a:r>
                    </a:p>
                  </a:txBody>
                  <a:tcPr/>
                </a:tc>
                <a:extLst>
                  <a:ext uri="{0D108BD9-81ED-4DB2-BD59-A6C34878D82A}">
                    <a16:rowId xmlns:a16="http://schemas.microsoft.com/office/drawing/2014/main" val="3520528069"/>
                  </a:ext>
                </a:extLst>
              </a:tr>
              <a:tr h="594673">
                <a:tc>
                  <a:txBody>
                    <a:bodyPr/>
                    <a:lstStyle/>
                    <a:p>
                      <a:r>
                        <a:rPr lang="en-US" sz="1600" b="1" dirty="0"/>
                        <a:t>2****</a:t>
                      </a:r>
                    </a:p>
                  </a:txBody>
                  <a:tcPr/>
                </a:tc>
                <a:tc>
                  <a:txBody>
                    <a:bodyPr/>
                    <a:lstStyle/>
                    <a:p>
                      <a:r>
                        <a:rPr lang="en-US" sz="1600" dirty="0"/>
                        <a:t>Lower Attack Surfaces of DCs – Limit Admin</a:t>
                      </a:r>
                      <a:r>
                        <a:rPr lang="en-US" sz="1600" baseline="0" dirty="0"/>
                        <a:t> Count</a:t>
                      </a:r>
                      <a:endParaRPr lang="en-US" sz="1600" dirty="0"/>
                    </a:p>
                  </a:txBody>
                  <a:tcPr/>
                </a:tc>
                <a:tc>
                  <a:txBody>
                    <a:bodyPr/>
                    <a:lstStyle/>
                    <a:p>
                      <a:r>
                        <a:rPr lang="en-US" sz="1600" dirty="0"/>
                        <a:t>$/$</a:t>
                      </a:r>
                    </a:p>
                  </a:txBody>
                  <a:tcPr/>
                </a:tc>
                <a:extLst>
                  <a:ext uri="{0D108BD9-81ED-4DB2-BD59-A6C34878D82A}">
                    <a16:rowId xmlns:a16="http://schemas.microsoft.com/office/drawing/2014/main" val="3383086396"/>
                  </a:ext>
                </a:extLst>
              </a:tr>
              <a:tr h="380799">
                <a:tc>
                  <a:txBody>
                    <a:bodyPr/>
                    <a:lstStyle/>
                    <a:p>
                      <a:r>
                        <a:rPr lang="en-US" sz="1600" b="1" dirty="0"/>
                        <a:t>2****</a:t>
                      </a:r>
                    </a:p>
                  </a:txBody>
                  <a:tcPr/>
                </a:tc>
                <a:tc>
                  <a:txBody>
                    <a:bodyPr/>
                    <a:lstStyle/>
                    <a:p>
                      <a:r>
                        <a:rPr lang="en-US" sz="1600" dirty="0"/>
                        <a:t>Attack Detection</a:t>
                      </a:r>
                    </a:p>
                  </a:txBody>
                  <a:tcPr/>
                </a:tc>
                <a:tc>
                  <a:txBody>
                    <a:bodyPr/>
                    <a:lstStyle/>
                    <a:p>
                      <a:r>
                        <a:rPr lang="en-US" sz="1600" dirty="0"/>
                        <a:t>$$/$$</a:t>
                      </a:r>
                    </a:p>
                  </a:txBody>
                  <a:tcPr/>
                </a:tc>
                <a:extLst>
                  <a:ext uri="{0D108BD9-81ED-4DB2-BD59-A6C34878D82A}">
                    <a16:rowId xmlns:a16="http://schemas.microsoft.com/office/drawing/2014/main" val="1054920981"/>
                  </a:ext>
                </a:extLst>
              </a:tr>
            </a:tbl>
          </a:graphicData>
        </a:graphic>
      </p:graphicFrame>
    </p:spTree>
    <p:extLst>
      <p:ext uri="{BB962C8B-B14F-4D97-AF65-F5344CB8AC3E}">
        <p14:creationId xmlns:p14="http://schemas.microsoft.com/office/powerpoint/2010/main" val="4067282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8409353" cy="1060863"/>
          </a:xfrm>
        </p:spPr>
        <p:txBody>
          <a:bodyPr/>
          <a:lstStyle/>
          <a:p>
            <a:r>
              <a:rPr lang="en-US" dirty="0">
                <a:solidFill>
                  <a:srgbClr val="293352"/>
                </a:solidFill>
                <a:latin typeface="MS Reference Sans Serif" panose="020B0604030504040204" pitchFamily="34" charset="0"/>
              </a:rPr>
              <a:t>Microsoft’s Solution – 3 Stages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3466514542"/>
              </p:ext>
            </p:extLst>
          </p:nvPr>
        </p:nvGraphicFramePr>
        <p:xfrm>
          <a:off x="609600" y="1436526"/>
          <a:ext cx="10662627" cy="4237244"/>
        </p:xfrm>
        <a:graphic>
          <a:graphicData uri="http://schemas.openxmlformats.org/drawingml/2006/table">
            <a:tbl>
              <a:tblPr firstRow="1" bandRow="1">
                <a:tableStyleId>{5C22544A-7EE6-4342-B048-85BDC9FD1C3A}</a:tableStyleId>
              </a:tblPr>
              <a:tblGrid>
                <a:gridCol w="3554209">
                  <a:extLst>
                    <a:ext uri="{9D8B030D-6E8A-4147-A177-3AD203B41FA5}">
                      <a16:colId xmlns:a16="http://schemas.microsoft.com/office/drawing/2014/main" val="804032442"/>
                    </a:ext>
                  </a:extLst>
                </a:gridCol>
                <a:gridCol w="3554209">
                  <a:extLst>
                    <a:ext uri="{9D8B030D-6E8A-4147-A177-3AD203B41FA5}">
                      <a16:colId xmlns:a16="http://schemas.microsoft.com/office/drawing/2014/main" val="1361722248"/>
                    </a:ext>
                  </a:extLst>
                </a:gridCol>
                <a:gridCol w="3554209">
                  <a:extLst>
                    <a:ext uri="{9D8B030D-6E8A-4147-A177-3AD203B41FA5}">
                      <a16:colId xmlns:a16="http://schemas.microsoft.com/office/drawing/2014/main" val="4254494458"/>
                    </a:ext>
                  </a:extLst>
                </a:gridCol>
              </a:tblGrid>
              <a:tr h="619018">
                <a:tc>
                  <a:txBody>
                    <a:bodyPr/>
                    <a:lstStyle/>
                    <a:p>
                      <a:r>
                        <a:rPr lang="en-US" dirty="0"/>
                        <a:t>Stage #</a:t>
                      </a:r>
                    </a:p>
                  </a:txBody>
                  <a:tcPr/>
                </a:tc>
                <a:tc>
                  <a:txBody>
                    <a:bodyPr/>
                    <a:lstStyle/>
                    <a:p>
                      <a:r>
                        <a:rPr lang="en-US" dirty="0"/>
                        <a:t>Step</a:t>
                      </a:r>
                    </a:p>
                  </a:txBody>
                  <a:tcPr/>
                </a:tc>
                <a:tc>
                  <a:txBody>
                    <a:bodyPr/>
                    <a:lstStyle/>
                    <a:p>
                      <a:r>
                        <a:rPr lang="en-US" dirty="0"/>
                        <a:t>Imp. Cost/Ops </a:t>
                      </a:r>
                      <a:r>
                        <a:rPr lang="en-US" dirty="0" err="1"/>
                        <a:t>Maint</a:t>
                      </a:r>
                      <a:r>
                        <a:rPr lang="en-US" baseline="0" dirty="0"/>
                        <a:t> Cost</a:t>
                      </a:r>
                      <a:endParaRPr lang="en-US" dirty="0"/>
                    </a:p>
                  </a:txBody>
                  <a:tcPr/>
                </a:tc>
                <a:extLst>
                  <a:ext uri="{0D108BD9-81ED-4DB2-BD59-A6C34878D82A}">
                    <a16:rowId xmlns:a16="http://schemas.microsoft.com/office/drawing/2014/main" val="3071998901"/>
                  </a:ext>
                </a:extLst>
              </a:tr>
              <a:tr h="825710">
                <a:tc>
                  <a:txBody>
                    <a:bodyPr/>
                    <a:lstStyle/>
                    <a:p>
                      <a:r>
                        <a:rPr lang="en-US" sz="1800" dirty="0"/>
                        <a:t>3*</a:t>
                      </a:r>
                    </a:p>
                  </a:txBody>
                  <a:tcPr/>
                </a:tc>
                <a:tc>
                  <a:txBody>
                    <a:bodyPr/>
                    <a:lstStyle/>
                    <a:p>
                      <a:r>
                        <a:rPr lang="en-US" sz="1800" dirty="0"/>
                        <a:t>Modernize roles and delegation model to be compliant with the tiers</a:t>
                      </a:r>
                    </a:p>
                  </a:txBody>
                  <a:tcPr/>
                </a:tc>
                <a:tc>
                  <a:txBody>
                    <a:bodyPr/>
                    <a:lstStyle/>
                    <a:p>
                      <a:r>
                        <a:rPr lang="en-US" sz="1800" dirty="0"/>
                        <a:t>$$/$$</a:t>
                      </a:r>
                    </a:p>
                  </a:txBody>
                  <a:tcPr/>
                </a:tc>
                <a:extLst>
                  <a:ext uri="{0D108BD9-81ED-4DB2-BD59-A6C34878D82A}">
                    <a16:rowId xmlns:a16="http://schemas.microsoft.com/office/drawing/2014/main" val="2944110827"/>
                  </a:ext>
                </a:extLst>
              </a:tr>
              <a:tr h="619018">
                <a:tc>
                  <a:txBody>
                    <a:bodyPr/>
                    <a:lstStyle/>
                    <a:p>
                      <a:r>
                        <a:rPr lang="en-US" sz="1800" dirty="0"/>
                        <a:t>3</a:t>
                      </a:r>
                    </a:p>
                  </a:txBody>
                  <a:tcPr/>
                </a:tc>
                <a:tc>
                  <a:txBody>
                    <a:bodyPr/>
                    <a:lstStyle/>
                    <a:p>
                      <a:r>
                        <a:rPr lang="en-US" sz="1800" dirty="0"/>
                        <a:t>Smartcard authentication for all admins</a:t>
                      </a:r>
                    </a:p>
                  </a:txBody>
                  <a:tcPr/>
                </a:tc>
                <a:tc>
                  <a:txBody>
                    <a:bodyPr/>
                    <a:lstStyle/>
                    <a:p>
                      <a:r>
                        <a:rPr lang="en-US" sz="1800" dirty="0"/>
                        <a:t>$$$/$</a:t>
                      </a:r>
                    </a:p>
                  </a:txBody>
                  <a:tcPr/>
                </a:tc>
                <a:extLst>
                  <a:ext uri="{0D108BD9-81ED-4DB2-BD59-A6C34878D82A}">
                    <a16:rowId xmlns:a16="http://schemas.microsoft.com/office/drawing/2014/main" val="4057495"/>
                  </a:ext>
                </a:extLst>
              </a:tr>
              <a:tr h="825710">
                <a:tc>
                  <a:txBody>
                    <a:bodyPr/>
                    <a:lstStyle/>
                    <a:p>
                      <a:r>
                        <a:rPr lang="en-US" sz="1800" dirty="0"/>
                        <a:t>3</a:t>
                      </a:r>
                    </a:p>
                  </a:txBody>
                  <a:tcPr/>
                </a:tc>
                <a:tc>
                  <a:txBody>
                    <a:bodyPr/>
                    <a:lstStyle/>
                    <a:p>
                      <a:pPr marL="0" marR="0" indent="0" algn="l" defTabSz="685442" rtl="0" eaLnBrk="1" fontAlgn="auto" latinLnBrk="0" hangingPunct="1">
                        <a:lnSpc>
                          <a:spcPct val="100000"/>
                        </a:lnSpc>
                        <a:spcBef>
                          <a:spcPts val="0"/>
                        </a:spcBef>
                        <a:spcAft>
                          <a:spcPts val="0"/>
                        </a:spcAft>
                        <a:buClrTx/>
                        <a:buSzTx/>
                        <a:buFontTx/>
                        <a:buNone/>
                        <a:tabLst/>
                        <a:defRPr/>
                      </a:pPr>
                      <a:r>
                        <a:rPr lang="en-US" sz="1800" dirty="0"/>
                        <a:t>Admin Forest for AD admins</a:t>
                      </a:r>
                    </a:p>
                    <a:p>
                      <a:endParaRPr lang="en-US" sz="1800" dirty="0"/>
                    </a:p>
                  </a:txBody>
                  <a:tcPr/>
                </a:tc>
                <a:tc>
                  <a:txBody>
                    <a:bodyPr/>
                    <a:lstStyle/>
                    <a:p>
                      <a:r>
                        <a:rPr lang="en-US" sz="1800" dirty="0"/>
                        <a:t>$$/$$</a:t>
                      </a:r>
                    </a:p>
                  </a:txBody>
                  <a:tcPr/>
                </a:tc>
                <a:extLst>
                  <a:ext uri="{0D108BD9-81ED-4DB2-BD59-A6C34878D82A}">
                    <a16:rowId xmlns:a16="http://schemas.microsoft.com/office/drawing/2014/main" val="3434492986"/>
                  </a:ext>
                </a:extLst>
              </a:tr>
              <a:tr h="619018">
                <a:tc>
                  <a:txBody>
                    <a:bodyPr/>
                    <a:lstStyle/>
                    <a:p>
                      <a:r>
                        <a:rPr lang="en-US" sz="1800" dirty="0"/>
                        <a:t>3</a:t>
                      </a:r>
                    </a:p>
                  </a:txBody>
                  <a:tcPr/>
                </a:tc>
                <a:tc>
                  <a:txBody>
                    <a:bodyPr/>
                    <a:lstStyle/>
                    <a:p>
                      <a:r>
                        <a:rPr lang="en-US" sz="1800" dirty="0"/>
                        <a:t>Windows Defender Device Guard</a:t>
                      </a:r>
                    </a:p>
                  </a:txBody>
                  <a:tcPr/>
                </a:tc>
                <a:tc>
                  <a:txBody>
                    <a:bodyPr/>
                    <a:lstStyle/>
                    <a:p>
                      <a:r>
                        <a:rPr lang="en-US" sz="1800" dirty="0"/>
                        <a:t>$$/$$</a:t>
                      </a:r>
                    </a:p>
                  </a:txBody>
                  <a:tcPr/>
                </a:tc>
                <a:extLst>
                  <a:ext uri="{0D108BD9-81ED-4DB2-BD59-A6C34878D82A}">
                    <a16:rowId xmlns:a16="http://schemas.microsoft.com/office/drawing/2014/main" val="2454844662"/>
                  </a:ext>
                </a:extLst>
              </a:tr>
              <a:tr h="619018">
                <a:tc>
                  <a:txBody>
                    <a:bodyPr/>
                    <a:lstStyle/>
                    <a:p>
                      <a:r>
                        <a:rPr lang="en-US" sz="1800" dirty="0"/>
                        <a:t>3</a:t>
                      </a:r>
                    </a:p>
                  </a:txBody>
                  <a:tcPr/>
                </a:tc>
                <a:tc>
                  <a:txBody>
                    <a:bodyPr/>
                    <a:lstStyle/>
                    <a:p>
                      <a:r>
                        <a:rPr lang="en-US" sz="1800" dirty="0"/>
                        <a:t>Shielded</a:t>
                      </a:r>
                      <a:r>
                        <a:rPr lang="en-US" sz="1800" baseline="0" dirty="0"/>
                        <a:t> VMs</a:t>
                      </a:r>
                      <a:endParaRPr lang="en-US" sz="1800" dirty="0"/>
                    </a:p>
                  </a:txBody>
                  <a:tcPr/>
                </a:tc>
                <a:tc>
                  <a:txBody>
                    <a:bodyPr/>
                    <a:lstStyle/>
                    <a:p>
                      <a:r>
                        <a:rPr lang="en-US" sz="1800" dirty="0"/>
                        <a:t>$$/$$</a:t>
                      </a:r>
                    </a:p>
                  </a:txBody>
                  <a:tcPr/>
                </a:tc>
                <a:extLst>
                  <a:ext uri="{0D108BD9-81ED-4DB2-BD59-A6C34878D82A}">
                    <a16:rowId xmlns:a16="http://schemas.microsoft.com/office/drawing/2014/main" val="459519779"/>
                  </a:ext>
                </a:extLst>
              </a:tr>
            </a:tbl>
          </a:graphicData>
        </a:graphic>
      </p:graphicFrame>
    </p:spTree>
    <p:extLst>
      <p:ext uri="{BB962C8B-B14F-4D97-AF65-F5344CB8AC3E}">
        <p14:creationId xmlns:p14="http://schemas.microsoft.com/office/powerpoint/2010/main" val="3511042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1BC8C-2391-4979-ACC9-F906F0420682}"/>
              </a:ext>
            </a:extLst>
          </p:cNvPr>
          <p:cNvSpPr>
            <a:spLocks noGrp="1"/>
          </p:cNvSpPr>
          <p:nvPr>
            <p:ph type="title"/>
          </p:nvPr>
        </p:nvSpPr>
        <p:spPr>
          <a:xfrm>
            <a:off x="1676399" y="289514"/>
            <a:ext cx="10248681" cy="899665"/>
          </a:xfrm>
        </p:spPr>
        <p:txBody>
          <a:bodyPr/>
          <a:lstStyle/>
          <a:p>
            <a:r>
              <a:rPr lang="en-US" dirty="0">
                <a:gradFill>
                  <a:gsLst>
                    <a:gs pos="1250">
                      <a:srgbClr val="505050"/>
                    </a:gs>
                    <a:gs pos="100000">
                      <a:srgbClr val="505050"/>
                    </a:gs>
                  </a:gsLst>
                  <a:lin ang="5400000" scaled="0"/>
                </a:gradFill>
                <a:latin typeface="MS Reference Sans Serif" panose="020B0604030504040204" pitchFamily="34" charset="0"/>
              </a:rPr>
              <a:t>Takeaway</a:t>
            </a:r>
            <a:endParaRPr lang="en-US" dirty="0">
              <a:latin typeface="MS Reference Sans Serif" panose="020B0604030504040204" pitchFamily="34" charset="0"/>
            </a:endParaRPr>
          </a:p>
        </p:txBody>
      </p:sp>
      <p:cxnSp>
        <p:nvCxnSpPr>
          <p:cNvPr id="6" name="Straight Connector 5">
            <a:extLst>
              <a:ext uri="{FF2B5EF4-FFF2-40B4-BE49-F238E27FC236}">
                <a16:creationId xmlns:a16="http://schemas.microsoft.com/office/drawing/2014/main" id="{683BA517-6847-4CE2-BAEB-E9A771B1227D}"/>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0AD13DCE-DB75-4CE0-8794-DDCD7207ED7F}"/>
              </a:ext>
            </a:extLst>
          </p:cNvPr>
          <p:cNvSpPr txBox="1">
            <a:spLocks/>
          </p:cNvSpPr>
          <p:nvPr/>
        </p:nvSpPr>
        <p:spPr>
          <a:xfrm>
            <a:off x="1828800" y="1230260"/>
            <a:ext cx="3581400" cy="1524000"/>
          </a:xfrm>
          <a:prstGeom prst="rect">
            <a:avLst/>
          </a:prstGeom>
        </p:spPr>
        <p:txBody>
          <a:bodyPr vert="horz" wrap="square" lIns="146304" tIns="91440" rIns="146304" bIns="91440" rtlCol="0" anchor="t">
            <a:noAutofit/>
          </a:bodyPr>
          <a:lst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endParaRPr lang="en-US" sz="1600" i="1" dirty="0">
              <a:gradFill>
                <a:gsLst>
                  <a:gs pos="1250">
                    <a:srgbClr val="505050"/>
                  </a:gs>
                  <a:gs pos="100000">
                    <a:srgbClr val="505050"/>
                  </a:gs>
                </a:gsLst>
                <a:lin ang="5400000" scaled="0"/>
              </a:gradFill>
              <a:latin typeface="Segoe UI Light"/>
            </a:endParaRPr>
          </a:p>
        </p:txBody>
      </p:sp>
      <p:sp>
        <p:nvSpPr>
          <p:cNvPr id="5" name="Title 1">
            <a:extLst>
              <a:ext uri="{FF2B5EF4-FFF2-40B4-BE49-F238E27FC236}">
                <a16:creationId xmlns:a16="http://schemas.microsoft.com/office/drawing/2014/main" id="{5D889C96-38FC-4B1E-8439-A33E5C565821}"/>
              </a:ext>
            </a:extLst>
          </p:cNvPr>
          <p:cNvSpPr txBox="1">
            <a:spLocks/>
          </p:cNvSpPr>
          <p:nvPr/>
        </p:nvSpPr>
        <p:spPr>
          <a:xfrm>
            <a:off x="838199" y="1230260"/>
            <a:ext cx="10248681" cy="4789540"/>
          </a:xfrm>
          <a:prstGeom prst="rect">
            <a:avLst/>
          </a:prstGeom>
        </p:spPr>
        <p:txBody>
          <a:bodyPr vert="horz" wrap="square" lIns="146304" tIns="91440" rIns="146304" bIns="91440" rtlCol="0" anchor="t">
            <a:noAutofit/>
          </a:bodyPr>
          <a:lst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fontAlgn="auto">
              <a:lnSpc>
                <a:spcPct val="100000"/>
              </a:lnSpc>
              <a:spcAft>
                <a:spcPts val="0"/>
              </a:spcAft>
              <a:defRPr/>
            </a:pPr>
            <a:r>
              <a:rPr lang="en-US" sz="3600" b="1" dirty="0">
                <a:gradFill>
                  <a:gsLst>
                    <a:gs pos="1250">
                      <a:srgbClr val="505050"/>
                    </a:gs>
                    <a:gs pos="100000">
                      <a:srgbClr val="505050"/>
                    </a:gs>
                  </a:gsLst>
                  <a:lin ang="5400000" scaled="0"/>
                </a:gradFill>
                <a:latin typeface="MS Reference Sans Serif" panose="020B0604030504040204" pitchFamily="34" charset="0"/>
              </a:rPr>
              <a:t>Without spending a single dollar: </a:t>
            </a:r>
          </a:p>
          <a:p>
            <a:pPr fontAlgn="auto">
              <a:lnSpc>
                <a:spcPct val="100000"/>
              </a:lnSpc>
              <a:spcAft>
                <a:spcPts val="0"/>
              </a:spcAft>
              <a:defRPr/>
            </a:pPr>
            <a:endParaRPr lang="en-US" sz="2400" b="1" dirty="0">
              <a:gradFill>
                <a:gsLst>
                  <a:gs pos="1250">
                    <a:srgbClr val="505050"/>
                  </a:gs>
                  <a:gs pos="100000">
                    <a:srgbClr val="505050"/>
                  </a:gs>
                </a:gsLst>
                <a:lin ang="5400000" scaled="0"/>
              </a:gradFill>
              <a:latin typeface="MS Reference Sans Serif" panose="020B0604030504040204" pitchFamily="34" charset="0"/>
            </a:endParaRPr>
          </a:p>
          <a:p>
            <a:pPr algn="ctr" fontAlgn="auto">
              <a:lnSpc>
                <a:spcPct val="100000"/>
              </a:lnSpc>
              <a:spcAft>
                <a:spcPts val="0"/>
              </a:spcAft>
              <a:defRPr/>
            </a:pPr>
            <a:r>
              <a:rPr lang="en-US" sz="2800" b="1" dirty="0">
                <a:gradFill>
                  <a:gsLst>
                    <a:gs pos="1250">
                      <a:srgbClr val="505050"/>
                    </a:gs>
                    <a:gs pos="100000">
                      <a:srgbClr val="505050"/>
                    </a:gs>
                  </a:gsLst>
                  <a:lin ang="5400000" scaled="0"/>
                </a:gradFill>
                <a:latin typeface="MS Reference Sans Serif" panose="020B0604030504040204" pitchFamily="34" charset="0"/>
              </a:rPr>
              <a:t>An Active Directory Domain’s security footprint can be massively increased </a:t>
            </a:r>
          </a:p>
          <a:p>
            <a:pPr algn="ctr" fontAlgn="auto">
              <a:lnSpc>
                <a:spcPct val="100000"/>
              </a:lnSpc>
              <a:spcAft>
                <a:spcPts val="0"/>
              </a:spcAft>
              <a:defRPr/>
            </a:pPr>
            <a:r>
              <a:rPr lang="en-US" sz="4000" b="1" dirty="0">
                <a:gradFill>
                  <a:gsLst>
                    <a:gs pos="1250">
                      <a:srgbClr val="505050"/>
                    </a:gs>
                    <a:gs pos="100000">
                      <a:srgbClr val="505050"/>
                    </a:gs>
                  </a:gsLst>
                  <a:lin ang="5400000" scaled="0"/>
                </a:gradFill>
                <a:latin typeface="MS Reference Sans Serif" panose="020B0604030504040204" pitchFamily="34" charset="0"/>
              </a:rPr>
              <a:t>in an</a:t>
            </a:r>
            <a:r>
              <a:rPr lang="en-US" sz="4800" b="1" dirty="0">
                <a:gradFill>
                  <a:gsLst>
                    <a:gs pos="1250">
                      <a:srgbClr val="505050"/>
                    </a:gs>
                    <a:gs pos="100000">
                      <a:srgbClr val="505050"/>
                    </a:gs>
                  </a:gsLst>
                  <a:lin ang="5400000" scaled="0"/>
                </a:gradFill>
                <a:latin typeface="MS Reference Sans Serif" panose="020B0604030504040204" pitchFamily="34" charset="0"/>
              </a:rPr>
              <a:t> </a:t>
            </a:r>
            <a:r>
              <a:rPr lang="en-US" sz="4000" b="1" dirty="0">
                <a:gradFill>
                  <a:gsLst>
                    <a:gs pos="1250">
                      <a:srgbClr val="505050"/>
                    </a:gs>
                    <a:gs pos="100000">
                      <a:srgbClr val="505050"/>
                    </a:gs>
                  </a:gsLst>
                  <a:lin ang="5400000" scaled="0"/>
                </a:gradFill>
                <a:latin typeface="MS Reference Sans Serif" panose="020B0604030504040204" pitchFamily="34" charset="0"/>
              </a:rPr>
              <a:t>hour</a:t>
            </a:r>
          </a:p>
          <a:p>
            <a:pPr algn="ctr" fontAlgn="auto">
              <a:lnSpc>
                <a:spcPct val="100000"/>
              </a:lnSpc>
              <a:spcAft>
                <a:spcPts val="0"/>
              </a:spcAft>
              <a:defRPr/>
            </a:pPr>
            <a:endParaRPr lang="en-US" sz="3200" b="1" dirty="0">
              <a:gradFill>
                <a:gsLst>
                  <a:gs pos="1250">
                    <a:srgbClr val="505050"/>
                  </a:gs>
                  <a:gs pos="100000">
                    <a:srgbClr val="505050"/>
                  </a:gs>
                </a:gsLst>
                <a:lin ang="5400000" scaled="0"/>
              </a:gradFill>
              <a:latin typeface="MS Reference Sans Serif" panose="020B0604030504040204" pitchFamily="34" charset="0"/>
            </a:endParaRPr>
          </a:p>
          <a:p>
            <a:pPr lvl="1" algn="ctr" fontAlgn="auto">
              <a:spcAft>
                <a:spcPts val="0"/>
              </a:spcAft>
              <a:defRPr/>
            </a:pPr>
            <a:r>
              <a:rPr lang="en-US" sz="2800" dirty="0">
                <a:gradFill>
                  <a:gsLst>
                    <a:gs pos="1250">
                      <a:srgbClr val="505050"/>
                    </a:gs>
                    <a:gs pos="100000">
                      <a:srgbClr val="505050"/>
                    </a:gs>
                  </a:gsLst>
                  <a:lin ang="5400000" scaled="0"/>
                </a:gradFill>
                <a:latin typeface="MS Reference Sans Serif" panose="020B0604030504040204" pitchFamily="34" charset="0"/>
              </a:rPr>
              <a:t>100% of Stage 1</a:t>
            </a:r>
          </a:p>
          <a:p>
            <a:pPr lvl="1" algn="ctr" fontAlgn="auto">
              <a:spcAft>
                <a:spcPts val="0"/>
              </a:spcAft>
              <a:defRPr/>
            </a:pPr>
            <a:r>
              <a:rPr lang="en-US" sz="2800" dirty="0">
                <a:gradFill>
                  <a:gsLst>
                    <a:gs pos="1250">
                      <a:srgbClr val="505050"/>
                    </a:gs>
                    <a:gs pos="100000">
                      <a:srgbClr val="505050"/>
                    </a:gs>
                  </a:gsLst>
                  <a:lin ang="5400000" scaled="0"/>
                </a:gradFill>
                <a:latin typeface="MS Reference Sans Serif" panose="020B0604030504040204" pitchFamily="34" charset="0"/>
              </a:rPr>
              <a:t>50% of Stage 2</a:t>
            </a:r>
          </a:p>
          <a:p>
            <a:pPr lvl="1" algn="ctr" fontAlgn="auto">
              <a:spcAft>
                <a:spcPts val="0"/>
              </a:spcAft>
              <a:defRPr/>
            </a:pPr>
            <a:endParaRPr lang="en-US" sz="2800" dirty="0">
              <a:gradFill>
                <a:gsLst>
                  <a:gs pos="1250">
                    <a:srgbClr val="505050"/>
                  </a:gs>
                  <a:gs pos="100000">
                    <a:srgbClr val="505050"/>
                  </a:gs>
                </a:gsLst>
                <a:lin ang="5400000" scaled="0"/>
              </a:gradFill>
              <a:latin typeface="MS Reference Sans Serif" panose="020B0604030504040204" pitchFamily="34" charset="0"/>
            </a:endParaRPr>
          </a:p>
          <a:p>
            <a:pPr lvl="1" algn="ctr" fontAlgn="auto">
              <a:spcAft>
                <a:spcPts val="0"/>
              </a:spcAft>
              <a:defRPr/>
            </a:pPr>
            <a:endParaRPr lang="en-US" sz="2800" dirty="0">
              <a:gradFill>
                <a:gsLst>
                  <a:gs pos="1250">
                    <a:srgbClr val="505050"/>
                  </a:gs>
                  <a:gs pos="100000">
                    <a:srgbClr val="505050"/>
                  </a:gs>
                </a:gsLst>
                <a:lin ang="5400000" scaled="0"/>
              </a:gradFill>
              <a:latin typeface="MS Reference Sans Serif" panose="020B0604030504040204" pitchFamily="34" charset="0"/>
            </a:endParaRPr>
          </a:p>
          <a:p>
            <a:pPr algn="ctr" fontAlgn="auto">
              <a:lnSpc>
                <a:spcPct val="100000"/>
              </a:lnSpc>
              <a:spcAft>
                <a:spcPts val="0"/>
              </a:spcAft>
              <a:defRPr/>
            </a:pPr>
            <a:endParaRPr lang="en-US" sz="3200" b="1" dirty="0">
              <a:gradFill>
                <a:gsLst>
                  <a:gs pos="1250">
                    <a:srgbClr val="505050"/>
                  </a:gs>
                  <a:gs pos="100000">
                    <a:srgbClr val="505050"/>
                  </a:gs>
                </a:gsLst>
                <a:lin ang="5400000" scaled="0"/>
              </a:gradFill>
              <a:latin typeface="MS Reference Sans Serif" panose="020B0604030504040204" pitchFamily="34" charset="0"/>
            </a:endParaRPr>
          </a:p>
          <a:p>
            <a:pPr marL="800100" lvl="1" indent="-342900" fontAlgn="auto">
              <a:spcAft>
                <a:spcPts val="0"/>
              </a:spcAft>
              <a:buFont typeface="Arial" panose="020B0604020202020204" pitchFamily="34" charset="0"/>
              <a:buChar char="•"/>
              <a:defRPr/>
            </a:pPr>
            <a:endParaRPr lang="en-US" sz="2400" b="1" dirty="0">
              <a:gradFill>
                <a:gsLst>
                  <a:gs pos="1250">
                    <a:srgbClr val="505050"/>
                  </a:gs>
                  <a:gs pos="100000">
                    <a:srgbClr val="505050"/>
                  </a:gs>
                </a:gsLst>
                <a:lin ang="5400000" scaled="0"/>
              </a:gradFill>
              <a:latin typeface="MS Reference Sans Serif" panose="020B0604030504040204" pitchFamily="34" charset="0"/>
            </a:endParaRPr>
          </a:p>
          <a:p>
            <a:pPr marL="800100" lvl="1" indent="-342900" fontAlgn="auto">
              <a:spcAft>
                <a:spcPts val="0"/>
              </a:spcAft>
              <a:buFont typeface="Arial" panose="020B0604020202020204" pitchFamily="34" charset="0"/>
              <a:buChar char="•"/>
              <a:defRPr/>
            </a:pPr>
            <a:endParaRPr lang="en-US" sz="2400" b="1" dirty="0">
              <a:gradFill>
                <a:gsLst>
                  <a:gs pos="1250">
                    <a:srgbClr val="505050"/>
                  </a:gs>
                  <a:gs pos="100000">
                    <a:srgbClr val="505050"/>
                  </a:gs>
                </a:gsLst>
                <a:lin ang="5400000" scaled="0"/>
              </a:gradFill>
              <a:latin typeface="MS Reference Sans Serif" panose="020B0604030504040204" pitchFamily="34" charset="0"/>
            </a:endParaRPr>
          </a:p>
          <a:p>
            <a:pPr marL="342900" indent="-342900" fontAlgn="auto">
              <a:lnSpc>
                <a:spcPct val="100000"/>
              </a:lnSpc>
              <a:spcAft>
                <a:spcPts val="0"/>
              </a:spcAft>
              <a:buFont typeface="Arial" panose="020B0604020202020204" pitchFamily="34" charset="0"/>
              <a:buChar char="•"/>
              <a:defRPr/>
            </a:pPr>
            <a:endParaRPr lang="en-US" sz="2400" b="1" dirty="0">
              <a:gradFill>
                <a:gsLst>
                  <a:gs pos="1250">
                    <a:srgbClr val="505050"/>
                  </a:gs>
                  <a:gs pos="100000">
                    <a:srgbClr val="505050"/>
                  </a:gs>
                </a:gsLst>
                <a:lin ang="5400000" scaled="0"/>
              </a:gradFill>
              <a:latin typeface="MS Reference Sans Serif" panose="020B0604030504040204" pitchFamily="34" charset="0"/>
            </a:endParaRPr>
          </a:p>
          <a:p>
            <a:pPr fontAlgn="auto">
              <a:lnSpc>
                <a:spcPct val="200000"/>
              </a:lnSpc>
              <a:spcAft>
                <a:spcPts val="0"/>
              </a:spcAft>
              <a:defRPr/>
            </a:pPr>
            <a:endParaRPr lang="en-US" sz="2400" b="1" dirty="0">
              <a:gradFill>
                <a:gsLst>
                  <a:gs pos="1250">
                    <a:srgbClr val="505050"/>
                  </a:gs>
                  <a:gs pos="100000">
                    <a:srgbClr val="505050"/>
                  </a:gs>
                </a:gsLst>
                <a:lin ang="5400000" scaled="0"/>
              </a:gradFill>
              <a:latin typeface="MS Reference Sans Serif" panose="020B0604030504040204" pitchFamily="34" charset="0"/>
            </a:endParaRPr>
          </a:p>
          <a:p>
            <a:pPr fontAlgn="auto">
              <a:spcAft>
                <a:spcPts val="0"/>
              </a:spcAft>
              <a:defRPr/>
            </a:pPr>
            <a:endParaRPr lang="en-US" sz="1600" i="1" dirty="0">
              <a:gradFill>
                <a:gsLst>
                  <a:gs pos="1250">
                    <a:srgbClr val="505050"/>
                  </a:gs>
                  <a:gs pos="100000">
                    <a:srgbClr val="505050"/>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3073324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1 Day Security Solution</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5463034"/>
          </a:xfrm>
          <a:prstGeom prst="rect">
            <a:avLst/>
          </a:prstGeom>
          <a:noFill/>
        </p:spPr>
        <p:txBody>
          <a:bodyPr wrap="square" lIns="182880" tIns="146304" rIns="182880" bIns="146304" rtlCol="0">
            <a:spAutoFit/>
          </a:bodyPr>
          <a:lstStyle/>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Limit the number of administrators</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Create separate admin accounts and block admins logon access to workstations and servers</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Remove cached credentials from workstations and servers</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Unique local computer passwords</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rPr>
              <a:t>Audit and alert</a:t>
            </a: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Supporting Toolset</a:t>
            </a:r>
          </a:p>
          <a:p>
            <a:pPr>
              <a:lnSpc>
                <a:spcPct val="90000"/>
              </a:lnSpc>
              <a:spcAft>
                <a:spcPts val="600"/>
              </a:spcAft>
            </a:pPr>
            <a:r>
              <a:rPr lang="en-US" sz="2400" dirty="0">
                <a:gradFill>
                  <a:gsLst>
                    <a:gs pos="2917">
                      <a:schemeClr val="tx1"/>
                    </a:gs>
                    <a:gs pos="30000">
                      <a:schemeClr val="tx1"/>
                    </a:gs>
                  </a:gsLst>
                  <a:lin ang="5400000" scaled="0"/>
                </a:gradFill>
              </a:rPr>
              <a:t>https://github.com/davidprowe/AD_Sec_Tools</a:t>
            </a: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673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57" y="228601"/>
            <a:ext cx="8572062" cy="606157"/>
          </a:xfrm>
        </p:spPr>
        <p:txBody>
          <a:bodyPr/>
          <a:lstStyle/>
          <a:p>
            <a:r>
              <a:rPr lang="en-US" sz="4000" dirty="0">
                <a:solidFill>
                  <a:srgbClr val="4B4B4B"/>
                </a:solidFill>
                <a:latin typeface="MS Reference Sans Serif" panose="020B0604030504040204" pitchFamily="34" charset="0"/>
              </a:rPr>
              <a:t>The Breach</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533401" y="972842"/>
            <a:ext cx="9594320" cy="5053691"/>
          </a:xfrm>
          <a:prstGeom prst="rect">
            <a:avLst/>
          </a:prstGeom>
          <a:noFill/>
        </p:spPr>
        <p:txBody>
          <a:bodyPr wrap="square" lIns="182880" tIns="146304" rIns="182880" bIns="146304" rtlCol="0">
            <a:spAutoFit/>
          </a:bodyPr>
          <a:lstStyle/>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An unpatched</a:t>
            </a:r>
            <a:r>
              <a:rPr kumimoji="0" lang="en-US" sz="2400" b="0" i="0" u="none" strike="noStrike" kern="1200" cap="none" spc="0" normalizeH="0" noProof="0" dirty="0">
                <a:ln>
                  <a:noFill/>
                </a:ln>
                <a:effectLst/>
                <a:uLnTx/>
                <a:uFillTx/>
                <a:latin typeface="MS Reference Sans Serif" panose="020B0604030504040204" pitchFamily="34" charset="0"/>
              </a:rPr>
              <a:t> public facing web server was compromised</a:t>
            </a:r>
            <a:endParaRPr kumimoji="0" lang="en-US" sz="2400" b="0" i="0" u="none" strike="noStrike" kern="1200" cap="none" spc="0" normalizeH="0" baseline="0" noProof="0" dirty="0">
              <a:ln>
                <a:noFill/>
              </a:ln>
              <a:effectLst/>
              <a:uLnTx/>
              <a:uFillTx/>
              <a:latin typeface="MS Reference Sans Serif" panose="020B0604030504040204" pitchFamily="34" charset="0"/>
            </a:endParaRP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An attacker exploited a vulnerability,</a:t>
            </a:r>
            <a:r>
              <a:rPr kumimoji="0" lang="en-US" sz="2400" b="0" i="0" u="none" strike="noStrike" kern="1200" cap="none" spc="0" normalizeH="0" noProof="0" dirty="0">
                <a:ln>
                  <a:noFill/>
                </a:ln>
                <a:effectLst/>
                <a:uLnTx/>
                <a:uFillTx/>
                <a:latin typeface="MS Reference Sans Serif" panose="020B0604030504040204" pitchFamily="34" charset="0"/>
              </a:rPr>
              <a:t> granting admin access to the server (#5!)</a:t>
            </a:r>
            <a:endParaRPr kumimoji="0" lang="en-US" sz="2400" b="0" i="0" u="none" strike="noStrike" kern="1200" cap="none" spc="0" normalizeH="0" baseline="0" noProof="0" dirty="0">
              <a:ln>
                <a:noFill/>
              </a:ln>
              <a:effectLst/>
              <a:uLnTx/>
              <a:uFillTx/>
              <a:latin typeface="MS Reference Sans Serif" panose="020B0604030504040204" pitchFamily="34" charset="0"/>
            </a:endParaRP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The </a:t>
            </a:r>
            <a:r>
              <a:rPr kumimoji="0" lang="en-US" sz="2400" b="0" i="0" u="none" strike="noStrike" kern="1200" cap="none" spc="0" normalizeH="0" baseline="0" noProof="0" dirty="0" err="1">
                <a:ln>
                  <a:noFill/>
                </a:ln>
                <a:effectLst/>
                <a:uLnTx/>
                <a:uFillTx/>
                <a:latin typeface="MS Reference Sans Serif" panose="020B0604030504040204" pitchFamily="34" charset="0"/>
              </a:rPr>
              <a:t>attacke</a:t>
            </a:r>
            <a:r>
              <a:rPr lang="en-US" sz="2400" b="0" dirty="0">
                <a:latin typeface="MS Reference Sans Serif" panose="020B0604030504040204" pitchFamily="34" charset="0"/>
              </a:rPr>
              <a:t>r dumped the cached credentials on the server, finding a local administrator password identical across machines (#4! &amp; #3!)</a:t>
            </a:r>
            <a:endParaRPr kumimoji="0" lang="en-US" sz="2400" b="0" i="0" u="none" strike="noStrike" kern="1200" cap="none" spc="0" normalizeH="0" baseline="0" noProof="0" dirty="0">
              <a:ln>
                <a:noFill/>
              </a:ln>
              <a:effectLst/>
              <a:uLnTx/>
              <a:uFillTx/>
              <a:latin typeface="MS Reference Sans Serif" panose="020B0604030504040204" pitchFamily="34" charset="0"/>
            </a:endParaRP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Attacker moved laterally across the domain</a:t>
            </a:r>
            <a:r>
              <a:rPr kumimoji="0" lang="en-US" sz="2400" b="0" i="0" u="none" strike="noStrike" kern="1200" cap="none" spc="0" normalizeH="0" noProof="0" dirty="0">
                <a:ln>
                  <a:noFill/>
                </a:ln>
                <a:effectLst/>
                <a:uLnTx/>
                <a:uFillTx/>
                <a:latin typeface="MS Reference Sans Serif" panose="020B0604030504040204" pitchFamily="34" charset="0"/>
              </a:rPr>
              <a:t> probing servers until he/she finds a computer where a domain administrator (DA) credential was stored (#2! &amp; #1!)</a:t>
            </a:r>
            <a:endParaRPr kumimoji="0" lang="en-US" sz="2400" b="0" i="0" u="none" strike="noStrike" kern="1200" cap="none" spc="0" normalizeH="0" baseline="0" noProof="0" dirty="0">
              <a:ln>
                <a:noFill/>
              </a:ln>
              <a:effectLst/>
              <a:uLnTx/>
              <a:uFillTx/>
              <a:latin typeface="MS Reference Sans Serif" panose="020B0604030504040204" pitchFamily="34" charset="0"/>
            </a:endParaRP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Attacker dumps</a:t>
            </a:r>
            <a:r>
              <a:rPr kumimoji="0" lang="en-US" sz="2400" b="0" i="0" u="none" strike="noStrike" kern="1200" cap="none" spc="0" normalizeH="0" noProof="0" dirty="0">
                <a:ln>
                  <a:noFill/>
                </a:ln>
                <a:effectLst/>
                <a:uLnTx/>
                <a:uFillTx/>
                <a:latin typeface="MS Reference Sans Serif" panose="020B0604030504040204" pitchFamily="34" charset="0"/>
              </a:rPr>
              <a:t> DA hash from machine and cracks it </a:t>
            </a:r>
            <a:endParaRPr kumimoji="0" lang="en-US" sz="2400" b="0" i="0" u="none" strike="noStrike" kern="1200" cap="none" spc="0" normalizeH="0" baseline="0" noProof="0" dirty="0">
              <a:ln>
                <a:noFill/>
              </a:ln>
              <a:effectLst/>
              <a:uLnTx/>
              <a:uFillTx/>
              <a:latin typeface="MS Reference Sans Serif" panose="020B0604030504040204" pitchFamily="34" charset="0"/>
            </a:endParaRP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MS Reference Sans Serif" panose="020B0604030504040204" pitchFamily="34" charset="0"/>
              </a:rPr>
              <a:t>The attacker</a:t>
            </a:r>
            <a:r>
              <a:rPr kumimoji="0" lang="en-US" sz="2400" b="0" i="0" u="none" strike="noStrike" kern="1200" cap="none" spc="0" normalizeH="0" noProof="0" dirty="0">
                <a:ln>
                  <a:noFill/>
                </a:ln>
                <a:effectLst/>
                <a:uLnTx/>
                <a:uFillTx/>
                <a:latin typeface="MS Reference Sans Serif" panose="020B0604030504040204" pitchFamily="34" charset="0"/>
              </a:rPr>
              <a:t> now as full administrative access on the domain</a:t>
            </a:r>
            <a:endParaRPr kumimoji="0" lang="en-US" sz="2400" b="0" i="0" u="none" strike="noStrike" kern="1200" cap="none" spc="0" normalizeH="0" baseline="0" noProof="0" dirty="0">
              <a:ln>
                <a:noFill/>
              </a:ln>
              <a:effectLst/>
              <a:uLnTx/>
              <a:uFillTx/>
              <a:latin typeface="MS Reference Sans Serif" panose="020B0604030504040204" pitchFamily="34" charset="0"/>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29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30" presetClass="emph" presetSubtype="0" fill="hold" nodeType="clickEffect">
                                  <p:stCondLst>
                                    <p:cond delay="0"/>
                                  </p:stCondLst>
                                  <p:childTnLst>
                                    <p:animClr clrSpc="hsl" dir="cw">
                                      <p:cBhvr override="childStyle">
                                        <p:cTn id="10" dur="500" fill="hold"/>
                                        <p:tgtEl>
                                          <p:spTgt spid="6">
                                            <p:txEl>
                                              <p:pRg st="0" end="0"/>
                                            </p:txEl>
                                          </p:spTgt>
                                        </p:tgtEl>
                                        <p:attrNameLst>
                                          <p:attrName>style.color</p:attrName>
                                        </p:attrNameLst>
                                      </p:cBhvr>
                                      <p:by>
                                        <p:hsl h="0" s="12549" l="25098"/>
                                      </p:by>
                                    </p:animClr>
                                    <p:animClr clrSpc="hsl" dir="cw">
                                      <p:cBhvr>
                                        <p:cTn id="11" dur="500" fill="hold"/>
                                        <p:tgtEl>
                                          <p:spTgt spid="6">
                                            <p:txEl>
                                              <p:pRg st="0" end="0"/>
                                            </p:txEl>
                                          </p:spTgt>
                                        </p:tgtEl>
                                        <p:attrNameLst>
                                          <p:attrName>fillcolor</p:attrName>
                                        </p:attrNameLst>
                                      </p:cBhvr>
                                      <p:by>
                                        <p:hsl h="0" s="12549" l="25098"/>
                                      </p:by>
                                    </p:animClr>
                                    <p:animClr clrSpc="hsl" dir="cw">
                                      <p:cBhvr>
                                        <p:cTn id="12" dur="500" fill="hold"/>
                                        <p:tgtEl>
                                          <p:spTgt spid="6">
                                            <p:txEl>
                                              <p:pRg st="0" end="0"/>
                                            </p:txEl>
                                          </p:spTgt>
                                        </p:tgtEl>
                                        <p:attrNameLst>
                                          <p:attrName>stroke.color</p:attrName>
                                        </p:attrNameLst>
                                      </p:cBhvr>
                                      <p:by>
                                        <p:hsl h="0" s="12549" l="25098"/>
                                      </p:by>
                                    </p:animClr>
                                    <p:set>
                                      <p:cBhvr>
                                        <p:cTn id="13" dur="500" fill="hold"/>
                                        <p:tgtEl>
                                          <p:spTgt spid="6">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6">
                                            <p:txEl>
                                              <p:pRg st="0" end="0"/>
                                            </p:txEl>
                                          </p:spTgt>
                                        </p:tgtEl>
                                        <p:attrNameLst>
                                          <p:attrName>ppt_c</p:attrName>
                                        </p:attrNameLst>
                                      </p:cBhvr>
                                      <p:to>
                                        <a:srgbClr val="C0C0C0"/>
                                      </p:to>
                                    </p:animClr>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rgbClr val="C0C0C0"/>
                                      </p:to>
                                    </p:animClr>
                                  </p:subTnLst>
                                </p:cTn>
                              </p:par>
                            </p:childTnLst>
                          </p:cTn>
                        </p:par>
                      </p:childTnLst>
                    </p:cTn>
                  </p:par>
                  <p:par>
                    <p:cTn id="18" fill="hold">
                      <p:stCondLst>
                        <p:cond delay="indefinite"/>
                      </p:stCondLst>
                      <p:childTnLst>
                        <p:par>
                          <p:cTn id="19" fill="hold">
                            <p:stCondLst>
                              <p:cond delay="0"/>
                            </p:stCondLst>
                            <p:childTnLst>
                              <p:par>
                                <p:cTn id="20" presetID="30" presetClass="emph" presetSubtype="0" fill="hold" nodeType="clickEffect">
                                  <p:stCondLst>
                                    <p:cond delay="0"/>
                                  </p:stCondLst>
                                  <p:childTnLst>
                                    <p:animClr clrSpc="hsl" dir="cw">
                                      <p:cBhvr override="childStyle">
                                        <p:cTn id="21" dur="500" fill="hold"/>
                                        <p:tgtEl>
                                          <p:spTgt spid="6">
                                            <p:txEl>
                                              <p:pRg st="1" end="1"/>
                                            </p:txEl>
                                          </p:spTgt>
                                        </p:tgtEl>
                                        <p:attrNameLst>
                                          <p:attrName>style.color</p:attrName>
                                        </p:attrNameLst>
                                      </p:cBhvr>
                                      <p:by>
                                        <p:hsl h="0" s="12549" l="25098"/>
                                      </p:by>
                                    </p:animClr>
                                    <p:animClr clrSpc="hsl" dir="cw">
                                      <p:cBhvr>
                                        <p:cTn id="22" dur="500" fill="hold"/>
                                        <p:tgtEl>
                                          <p:spTgt spid="6">
                                            <p:txEl>
                                              <p:pRg st="1" end="1"/>
                                            </p:txEl>
                                          </p:spTgt>
                                        </p:tgtEl>
                                        <p:attrNameLst>
                                          <p:attrName>fillcolor</p:attrName>
                                        </p:attrNameLst>
                                      </p:cBhvr>
                                      <p:by>
                                        <p:hsl h="0" s="12549" l="25098"/>
                                      </p:by>
                                    </p:animClr>
                                    <p:animClr clrSpc="hsl" dir="cw">
                                      <p:cBhvr>
                                        <p:cTn id="23" dur="500" fill="hold"/>
                                        <p:tgtEl>
                                          <p:spTgt spid="6">
                                            <p:txEl>
                                              <p:pRg st="1" end="1"/>
                                            </p:txEl>
                                          </p:spTgt>
                                        </p:tgtEl>
                                        <p:attrNameLst>
                                          <p:attrName>stroke.color</p:attrName>
                                        </p:attrNameLst>
                                      </p:cBhvr>
                                      <p:by>
                                        <p:hsl h="0" s="12549" l="25098"/>
                                      </p:by>
                                    </p:animClr>
                                    <p:set>
                                      <p:cBhvr>
                                        <p:cTn id="24" dur="500" fill="hold"/>
                                        <p:tgtEl>
                                          <p:spTgt spid="6">
                                            <p:txEl>
                                              <p:pRg st="1" end="1"/>
                                            </p:txEl>
                                          </p:spTgt>
                                        </p:tgtEl>
                                        <p:attrNameLst>
                                          <p:attrName>fill.type</p:attrName>
                                        </p:attrNameLst>
                                      </p:cBhvr>
                                      <p:to>
                                        <p:strVal val="solid"/>
                                      </p:to>
                                    </p:set>
                                  </p:childTnLst>
                                  <p:subTnLst>
                                    <p:animClr clrSpc="rgb" dir="cw">
                                      <p:cBhvr override="childStyle">
                                        <p:cTn dur="1" fill="hold" display="0" masterRel="nextClick" afterEffect="1"/>
                                        <p:tgtEl>
                                          <p:spTgt spid="6">
                                            <p:txEl>
                                              <p:pRg st="1" end="1"/>
                                            </p:txEl>
                                          </p:spTgt>
                                        </p:tgtEl>
                                        <p:attrNameLst>
                                          <p:attrName>ppt_c</p:attrName>
                                        </p:attrNameLst>
                                      </p:cBhvr>
                                      <p:to>
                                        <a:srgbClr val="C0C0C0"/>
                                      </p:to>
                                    </p:animClr>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C0C0C0"/>
                                      </p:to>
                                    </p:animClr>
                                  </p:subTnLst>
                                </p:cTn>
                              </p:par>
                            </p:childTnLst>
                          </p:cTn>
                        </p:par>
                      </p:childTnLst>
                    </p:cTn>
                  </p:par>
                  <p:par>
                    <p:cTn id="30" fill="hold">
                      <p:stCondLst>
                        <p:cond delay="indefinite"/>
                      </p:stCondLst>
                      <p:childTnLst>
                        <p:par>
                          <p:cTn id="31" fill="hold">
                            <p:stCondLst>
                              <p:cond delay="0"/>
                            </p:stCondLst>
                            <p:childTnLst>
                              <p:par>
                                <p:cTn id="32" presetID="30" presetClass="emph" presetSubtype="0" fill="hold" nodeType="clickEffect">
                                  <p:stCondLst>
                                    <p:cond delay="0"/>
                                  </p:stCondLst>
                                  <p:childTnLst>
                                    <p:animClr clrSpc="hsl" dir="cw">
                                      <p:cBhvr override="childStyle">
                                        <p:cTn id="33" dur="500" fill="hold"/>
                                        <p:tgtEl>
                                          <p:spTgt spid="6">
                                            <p:txEl>
                                              <p:pRg st="2" end="2"/>
                                            </p:txEl>
                                          </p:spTgt>
                                        </p:tgtEl>
                                        <p:attrNameLst>
                                          <p:attrName>style.color</p:attrName>
                                        </p:attrNameLst>
                                      </p:cBhvr>
                                      <p:by>
                                        <p:hsl h="0" s="12549" l="25098"/>
                                      </p:by>
                                    </p:animClr>
                                    <p:animClr clrSpc="hsl" dir="cw">
                                      <p:cBhvr>
                                        <p:cTn id="34" dur="500" fill="hold"/>
                                        <p:tgtEl>
                                          <p:spTgt spid="6">
                                            <p:txEl>
                                              <p:pRg st="2" end="2"/>
                                            </p:txEl>
                                          </p:spTgt>
                                        </p:tgtEl>
                                        <p:attrNameLst>
                                          <p:attrName>fillcolor</p:attrName>
                                        </p:attrNameLst>
                                      </p:cBhvr>
                                      <p:by>
                                        <p:hsl h="0" s="12549" l="25098"/>
                                      </p:by>
                                    </p:animClr>
                                    <p:animClr clrSpc="hsl" dir="cw">
                                      <p:cBhvr>
                                        <p:cTn id="35" dur="500" fill="hold"/>
                                        <p:tgtEl>
                                          <p:spTgt spid="6">
                                            <p:txEl>
                                              <p:pRg st="2" end="2"/>
                                            </p:txEl>
                                          </p:spTgt>
                                        </p:tgtEl>
                                        <p:attrNameLst>
                                          <p:attrName>stroke.color</p:attrName>
                                        </p:attrNameLst>
                                      </p:cBhvr>
                                      <p:by>
                                        <p:hsl h="0" s="12549" l="25098"/>
                                      </p:by>
                                    </p:animClr>
                                    <p:set>
                                      <p:cBhvr>
                                        <p:cTn id="36" dur="500" fill="hold"/>
                                        <p:tgtEl>
                                          <p:spTgt spid="6">
                                            <p:txEl>
                                              <p:pRg st="2" end="2"/>
                                            </p:txEl>
                                          </p:spTgt>
                                        </p:tgtEl>
                                        <p:attrNameLst>
                                          <p:attrName>fill.type</p:attrName>
                                        </p:attrNameLst>
                                      </p:cBhvr>
                                      <p:to>
                                        <p:strVal val="solid"/>
                                      </p:to>
                                    </p:set>
                                  </p:childTnLst>
                                  <p:subTnLst>
                                    <p:animClr clrSpc="rgb" dir="cw">
                                      <p:cBhvr override="childStyle">
                                        <p:cTn dur="1" fill="hold" display="0" masterRel="nextClick" afterEffect="1"/>
                                        <p:tgtEl>
                                          <p:spTgt spid="6">
                                            <p:txEl>
                                              <p:pRg st="2" end="2"/>
                                            </p:txEl>
                                          </p:spTgt>
                                        </p:tgtEl>
                                        <p:attrNameLst>
                                          <p:attrName>ppt_c</p:attrName>
                                        </p:attrNameLst>
                                      </p:cBhvr>
                                      <p:to>
                                        <a:srgbClr val="C0C0C0"/>
                                      </p:to>
                                    </p:animClr>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rgbClr val="C0C0C0"/>
                                      </p:to>
                                    </p:animClr>
                                  </p:subTnLst>
                                </p:cTn>
                              </p:par>
                            </p:childTnLst>
                          </p:cTn>
                        </p:par>
                      </p:childTnLst>
                    </p:cTn>
                  </p:par>
                  <p:par>
                    <p:cTn id="41" fill="hold">
                      <p:stCondLst>
                        <p:cond delay="indefinite"/>
                      </p:stCondLst>
                      <p:childTnLst>
                        <p:par>
                          <p:cTn id="42" fill="hold">
                            <p:stCondLst>
                              <p:cond delay="0"/>
                            </p:stCondLst>
                            <p:childTnLst>
                              <p:par>
                                <p:cTn id="43" presetID="30" presetClass="emph" presetSubtype="0" fill="hold" nodeType="clickEffect">
                                  <p:stCondLst>
                                    <p:cond delay="0"/>
                                  </p:stCondLst>
                                  <p:childTnLst>
                                    <p:animClr clrSpc="hsl" dir="cw">
                                      <p:cBhvr override="childStyle">
                                        <p:cTn id="44" dur="500" fill="hold"/>
                                        <p:tgtEl>
                                          <p:spTgt spid="6">
                                            <p:txEl>
                                              <p:pRg st="3" end="3"/>
                                            </p:txEl>
                                          </p:spTgt>
                                        </p:tgtEl>
                                        <p:attrNameLst>
                                          <p:attrName>style.color</p:attrName>
                                        </p:attrNameLst>
                                      </p:cBhvr>
                                      <p:by>
                                        <p:hsl h="0" s="12549" l="25098"/>
                                      </p:by>
                                    </p:animClr>
                                    <p:animClr clrSpc="hsl" dir="cw">
                                      <p:cBhvr>
                                        <p:cTn id="45" dur="500" fill="hold"/>
                                        <p:tgtEl>
                                          <p:spTgt spid="6">
                                            <p:txEl>
                                              <p:pRg st="3" end="3"/>
                                            </p:txEl>
                                          </p:spTgt>
                                        </p:tgtEl>
                                        <p:attrNameLst>
                                          <p:attrName>fillcolor</p:attrName>
                                        </p:attrNameLst>
                                      </p:cBhvr>
                                      <p:by>
                                        <p:hsl h="0" s="12549" l="25098"/>
                                      </p:by>
                                    </p:animClr>
                                    <p:animClr clrSpc="hsl" dir="cw">
                                      <p:cBhvr>
                                        <p:cTn id="46" dur="500" fill="hold"/>
                                        <p:tgtEl>
                                          <p:spTgt spid="6">
                                            <p:txEl>
                                              <p:pRg st="3" end="3"/>
                                            </p:txEl>
                                          </p:spTgt>
                                        </p:tgtEl>
                                        <p:attrNameLst>
                                          <p:attrName>stroke.color</p:attrName>
                                        </p:attrNameLst>
                                      </p:cBhvr>
                                      <p:by>
                                        <p:hsl h="0" s="12549" l="25098"/>
                                      </p:by>
                                    </p:animClr>
                                    <p:set>
                                      <p:cBhvr>
                                        <p:cTn id="47" dur="500" fill="hold"/>
                                        <p:tgtEl>
                                          <p:spTgt spid="6">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6">
                                            <p:txEl>
                                              <p:pRg st="3" end="3"/>
                                            </p:txEl>
                                          </p:spTgt>
                                        </p:tgtEl>
                                        <p:attrNameLst>
                                          <p:attrName>ppt_c</p:attrName>
                                        </p:attrNameLst>
                                      </p:cBhvr>
                                      <p:to>
                                        <a:srgbClr val="C0C0C0"/>
                                      </p:to>
                                    </p:animClr>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C0C0C0"/>
                                      </p:to>
                                    </p:animClr>
                                  </p:subTnLst>
                                </p:cTn>
                              </p:par>
                            </p:childTnLst>
                          </p:cTn>
                        </p:par>
                      </p:childTnLst>
                    </p:cTn>
                  </p:par>
                  <p:par>
                    <p:cTn id="52" fill="hold">
                      <p:stCondLst>
                        <p:cond delay="indefinite"/>
                      </p:stCondLst>
                      <p:childTnLst>
                        <p:par>
                          <p:cTn id="53" fill="hold">
                            <p:stCondLst>
                              <p:cond delay="0"/>
                            </p:stCondLst>
                            <p:childTnLst>
                              <p:par>
                                <p:cTn id="54" presetID="30" presetClass="emph" presetSubtype="0" fill="hold" nodeType="clickEffect">
                                  <p:stCondLst>
                                    <p:cond delay="0"/>
                                  </p:stCondLst>
                                  <p:childTnLst>
                                    <p:animClr clrSpc="hsl" dir="cw">
                                      <p:cBhvr override="childStyle">
                                        <p:cTn id="55" dur="500" fill="hold"/>
                                        <p:tgtEl>
                                          <p:spTgt spid="6">
                                            <p:txEl>
                                              <p:pRg st="4" end="4"/>
                                            </p:txEl>
                                          </p:spTgt>
                                        </p:tgtEl>
                                        <p:attrNameLst>
                                          <p:attrName>style.color</p:attrName>
                                        </p:attrNameLst>
                                      </p:cBhvr>
                                      <p:by>
                                        <p:hsl h="0" s="12549" l="25098"/>
                                      </p:by>
                                    </p:animClr>
                                    <p:animClr clrSpc="hsl" dir="cw">
                                      <p:cBhvr>
                                        <p:cTn id="56" dur="500" fill="hold"/>
                                        <p:tgtEl>
                                          <p:spTgt spid="6">
                                            <p:txEl>
                                              <p:pRg st="4" end="4"/>
                                            </p:txEl>
                                          </p:spTgt>
                                        </p:tgtEl>
                                        <p:attrNameLst>
                                          <p:attrName>fillcolor</p:attrName>
                                        </p:attrNameLst>
                                      </p:cBhvr>
                                      <p:by>
                                        <p:hsl h="0" s="12549" l="25098"/>
                                      </p:by>
                                    </p:animClr>
                                    <p:animClr clrSpc="hsl" dir="cw">
                                      <p:cBhvr>
                                        <p:cTn id="57" dur="500" fill="hold"/>
                                        <p:tgtEl>
                                          <p:spTgt spid="6">
                                            <p:txEl>
                                              <p:pRg st="4" end="4"/>
                                            </p:txEl>
                                          </p:spTgt>
                                        </p:tgtEl>
                                        <p:attrNameLst>
                                          <p:attrName>stroke.color</p:attrName>
                                        </p:attrNameLst>
                                      </p:cBhvr>
                                      <p:by>
                                        <p:hsl h="0" s="12549" l="25098"/>
                                      </p:by>
                                    </p:animClr>
                                    <p:set>
                                      <p:cBhvr>
                                        <p:cTn id="58" dur="500" fill="hold"/>
                                        <p:tgtEl>
                                          <p:spTgt spid="6">
                                            <p:txEl>
                                              <p:pRg st="4" end="4"/>
                                            </p:txEl>
                                          </p:spTgt>
                                        </p:tgtEl>
                                        <p:attrNameLst>
                                          <p:attrName>fill.type</p:attrName>
                                        </p:attrNameLst>
                                      </p:cBhvr>
                                      <p:to>
                                        <p:strVal val="solid"/>
                                      </p:to>
                                    </p:set>
                                  </p:childTnLst>
                                  <p:subTnLst>
                                    <p:animClr clrSpc="rgb" dir="cw">
                                      <p:cBhvr override="childStyle">
                                        <p:cTn dur="1" fill="hold" display="0" masterRel="nextClick" afterEffect="1"/>
                                        <p:tgtEl>
                                          <p:spTgt spid="6">
                                            <p:txEl>
                                              <p:pRg st="4" end="4"/>
                                            </p:txEl>
                                          </p:spTgt>
                                        </p:tgtEl>
                                        <p:attrNameLst>
                                          <p:attrName>ppt_c</p:attrName>
                                        </p:attrNameLst>
                                      </p:cBhvr>
                                      <p:to>
                                        <a:srgbClr val="C0C0C0"/>
                                      </p:to>
                                    </p:animClr>
                                  </p:sub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
                                            <p:txEl>
                                              <p:pRg st="5" end="5"/>
                                            </p:txEl>
                                          </p:spTgt>
                                        </p:tgtEl>
                                        <p:attrNameLst>
                                          <p:attrName>style.visibility</p:attrName>
                                        </p:attrNameLst>
                                      </p:cBhvr>
                                      <p:to>
                                        <p:strVal val="visible"/>
                                      </p:to>
                                    </p:set>
                                    <p:animEffect transition="in" filter="fade">
                                      <p:cBhvr>
                                        <p:cTn id="63"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C0C0C0"/>
                                      </p:to>
                                    </p:animClr>
                                  </p:subTnLst>
                                </p:cTn>
                              </p:par>
                            </p:childTnLst>
                          </p:cTn>
                        </p:par>
                      </p:childTnLst>
                    </p:cTn>
                  </p:par>
                  <p:par>
                    <p:cTn id="64" fill="hold">
                      <p:stCondLst>
                        <p:cond delay="indefinite"/>
                      </p:stCondLst>
                      <p:childTnLst>
                        <p:par>
                          <p:cTn id="65" fill="hold">
                            <p:stCondLst>
                              <p:cond delay="0"/>
                            </p:stCondLst>
                            <p:childTnLst>
                              <p:par>
                                <p:cTn id="66" presetID="30" presetClass="emph" presetSubtype="0" fill="hold" nodeType="clickEffect">
                                  <p:stCondLst>
                                    <p:cond delay="0"/>
                                  </p:stCondLst>
                                  <p:childTnLst>
                                    <p:animClr clrSpc="hsl" dir="cw">
                                      <p:cBhvr override="childStyle">
                                        <p:cTn id="67" dur="500" fill="hold"/>
                                        <p:tgtEl>
                                          <p:spTgt spid="6">
                                            <p:txEl>
                                              <p:pRg st="5" end="5"/>
                                            </p:txEl>
                                          </p:spTgt>
                                        </p:tgtEl>
                                        <p:attrNameLst>
                                          <p:attrName>style.color</p:attrName>
                                        </p:attrNameLst>
                                      </p:cBhvr>
                                      <p:by>
                                        <p:hsl h="0" s="12549" l="25098"/>
                                      </p:by>
                                    </p:animClr>
                                    <p:animClr clrSpc="hsl" dir="cw">
                                      <p:cBhvr>
                                        <p:cTn id="68" dur="500" fill="hold"/>
                                        <p:tgtEl>
                                          <p:spTgt spid="6">
                                            <p:txEl>
                                              <p:pRg st="5" end="5"/>
                                            </p:txEl>
                                          </p:spTgt>
                                        </p:tgtEl>
                                        <p:attrNameLst>
                                          <p:attrName>fillcolor</p:attrName>
                                        </p:attrNameLst>
                                      </p:cBhvr>
                                      <p:by>
                                        <p:hsl h="0" s="12549" l="25098"/>
                                      </p:by>
                                    </p:animClr>
                                    <p:animClr clrSpc="hsl" dir="cw">
                                      <p:cBhvr>
                                        <p:cTn id="69" dur="500" fill="hold"/>
                                        <p:tgtEl>
                                          <p:spTgt spid="6">
                                            <p:txEl>
                                              <p:pRg st="5" end="5"/>
                                            </p:txEl>
                                          </p:spTgt>
                                        </p:tgtEl>
                                        <p:attrNameLst>
                                          <p:attrName>stroke.color</p:attrName>
                                        </p:attrNameLst>
                                      </p:cBhvr>
                                      <p:by>
                                        <p:hsl h="0" s="12549" l="25098"/>
                                      </p:by>
                                    </p:animClr>
                                    <p:set>
                                      <p:cBhvr>
                                        <p:cTn id="70" dur="500" fill="hold"/>
                                        <p:tgtEl>
                                          <p:spTgt spid="6">
                                            <p:txEl>
                                              <p:pRg st="5" end="5"/>
                                            </p:txEl>
                                          </p:spTgt>
                                        </p:tgtEl>
                                        <p:attrNameLst>
                                          <p:attrName>fill.type</p:attrName>
                                        </p:attrNameLst>
                                      </p:cBhvr>
                                      <p:to>
                                        <p:strVal val="solid"/>
                                      </p:to>
                                    </p:set>
                                  </p:childTnLst>
                                  <p:subTnLst>
                                    <p:animClr clrSpc="rgb" dir="cw">
                                      <p:cBhvr override="childStyle">
                                        <p:cTn dur="1" fill="hold" display="0" masterRel="nextClick" afterEffect="1"/>
                                        <p:tgtEl>
                                          <p:spTgt spid="6">
                                            <p:txEl>
                                              <p:pRg st="5" end="5"/>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#1 Limit Admins – Quick Win</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5475345"/>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latin typeface="MS Reference Sans Serif" panose="020B0604030504040204" pitchFamily="34" charset="0"/>
              </a:rPr>
              <a:t>Boot people out of admin groups</a:t>
            </a:r>
          </a:p>
          <a:p>
            <a:pPr>
              <a:lnSpc>
                <a:spcPct val="90000"/>
              </a:lnSpc>
              <a:spcAft>
                <a:spcPts val="600"/>
              </a:spcAft>
            </a:pPr>
            <a:endParaRPr lang="en-US" sz="36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3600" dirty="0">
                <a:gradFill>
                  <a:gsLst>
                    <a:gs pos="2917">
                      <a:schemeClr val="tx1"/>
                    </a:gs>
                    <a:gs pos="30000">
                      <a:schemeClr val="tx1"/>
                    </a:gs>
                  </a:gsLst>
                  <a:lin ang="5400000" scaled="0"/>
                </a:gradFill>
                <a:latin typeface="MS Reference Sans Serif" panose="020B0604030504040204" pitchFamily="34" charset="0"/>
              </a:rPr>
              <a:t>Boot SAs out of groups</a:t>
            </a:r>
          </a:p>
          <a:p>
            <a:pPr>
              <a:lnSpc>
                <a:spcPct val="90000"/>
              </a:lnSpc>
              <a:spcAft>
                <a:spcPts val="600"/>
              </a:spcAft>
            </a:pPr>
            <a:endParaRPr lang="en-US" sz="36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3600" dirty="0">
                <a:gradFill>
                  <a:gsLst>
                    <a:gs pos="2917">
                      <a:schemeClr val="tx1"/>
                    </a:gs>
                    <a:gs pos="30000">
                      <a:schemeClr val="tx1"/>
                    </a:gs>
                  </a:gsLst>
                  <a:lin ang="5400000" scaled="0"/>
                </a:gradFill>
                <a:latin typeface="MS Reference Sans Serif" panose="020B0604030504040204" pitchFamily="34" charset="0"/>
              </a:rPr>
              <a:t>Boot groups out of groups</a:t>
            </a:r>
          </a:p>
          <a:p>
            <a:pPr>
              <a:lnSpc>
                <a:spcPct val="90000"/>
              </a:lnSpc>
              <a:spcAft>
                <a:spcPts val="600"/>
              </a:spcAft>
            </a:pPr>
            <a:endParaRPr lang="en-US" sz="36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3600" dirty="0">
                <a:gradFill>
                  <a:gsLst>
                    <a:gs pos="2917">
                      <a:schemeClr val="tx1"/>
                    </a:gs>
                    <a:gs pos="30000">
                      <a:schemeClr val="tx1"/>
                    </a:gs>
                  </a:gsLst>
                  <a:lin ang="5400000" scaled="0"/>
                </a:gradFill>
                <a:latin typeface="MS Reference Sans Serif" panose="020B0604030504040204" pitchFamily="34" charset="0"/>
              </a:rPr>
              <a:t>Centralize administrative accounts</a:t>
            </a:r>
            <a:endParaRPr lang="en-US" sz="3600" dirty="0">
              <a:gradFill>
                <a:gsLst>
                  <a:gs pos="2917">
                    <a:schemeClr val="tx1"/>
                  </a:gs>
                  <a:gs pos="30000">
                    <a:schemeClr val="tx1"/>
                  </a:gs>
                </a:gsLst>
                <a:lin ang="5400000" scaled="0"/>
              </a:gradFill>
            </a:endParaRPr>
          </a:p>
          <a:p>
            <a:pPr>
              <a:lnSpc>
                <a:spcPct val="90000"/>
              </a:lnSpc>
              <a:spcAft>
                <a:spcPts val="600"/>
              </a:spcAft>
            </a:pPr>
            <a:endParaRPr lang="en-US" sz="20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6721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1BC8C-2391-4979-ACC9-F906F0420682}"/>
              </a:ext>
            </a:extLst>
          </p:cNvPr>
          <p:cNvSpPr>
            <a:spLocks noGrp="1"/>
          </p:cNvSpPr>
          <p:nvPr>
            <p:ph type="title"/>
          </p:nvPr>
        </p:nvSpPr>
        <p:spPr>
          <a:xfrm>
            <a:off x="1676399" y="289514"/>
            <a:ext cx="7467600" cy="899665"/>
          </a:xfrm>
        </p:spPr>
        <p:txBody>
          <a:bodyPr/>
          <a:lstStyle/>
          <a:p>
            <a:r>
              <a:rPr lang="en-US" sz="4000" dirty="0">
                <a:latin typeface="MS Reference Sans Serif" panose="020B0604030504040204" pitchFamily="34" charset="0"/>
              </a:rPr>
              <a:t>Cached Story</a:t>
            </a:r>
          </a:p>
        </p:txBody>
      </p:sp>
      <p:cxnSp>
        <p:nvCxnSpPr>
          <p:cNvPr id="6" name="Straight Connector 5">
            <a:extLst>
              <a:ext uri="{FF2B5EF4-FFF2-40B4-BE49-F238E27FC236}">
                <a16:creationId xmlns:a16="http://schemas.microsoft.com/office/drawing/2014/main" id="{683BA517-6847-4CE2-BAEB-E9A771B1227D}"/>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B9CE9AB-96FB-4E56-8DE2-1DBC82A091BD}"/>
              </a:ext>
            </a:extLst>
          </p:cNvPr>
          <p:cNvPicPr>
            <a:picLocks noChangeAspect="1"/>
          </p:cNvPicPr>
          <p:nvPr/>
        </p:nvPicPr>
        <p:blipFill>
          <a:blip r:embed="rId3"/>
          <a:stretch>
            <a:fillRect/>
          </a:stretch>
        </p:blipFill>
        <p:spPr>
          <a:xfrm>
            <a:off x="1905000" y="1191842"/>
            <a:ext cx="7467600" cy="4356100"/>
          </a:xfrm>
          <a:prstGeom prst="rect">
            <a:avLst/>
          </a:prstGeom>
        </p:spPr>
      </p:pic>
      <p:sp>
        <p:nvSpPr>
          <p:cNvPr id="12" name="TextBox 11">
            <a:extLst>
              <a:ext uri="{FF2B5EF4-FFF2-40B4-BE49-F238E27FC236}">
                <a16:creationId xmlns:a16="http://schemas.microsoft.com/office/drawing/2014/main" id="{4C73B697-390E-4CF0-9830-BD51EAA522C2}"/>
              </a:ext>
            </a:extLst>
          </p:cNvPr>
          <p:cNvSpPr txBox="1"/>
          <p:nvPr/>
        </p:nvSpPr>
        <p:spPr>
          <a:xfrm>
            <a:off x="1730600" y="5607050"/>
            <a:ext cx="8305800"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How many stored passwords is too many?</a:t>
            </a: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How long are they stored?</a:t>
            </a:r>
          </a:p>
        </p:txBody>
      </p:sp>
    </p:spTree>
    <p:extLst>
      <p:ext uri="{BB962C8B-B14F-4D97-AF65-F5344CB8AC3E}">
        <p14:creationId xmlns:p14="http://schemas.microsoft.com/office/powerpoint/2010/main" val="2722958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Simple Deploy – 1. Boot People</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What are admin groups on the domain?</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Built-in Groups</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Shadow Admins</a:t>
            </a:r>
          </a:p>
          <a:p>
            <a:pPr>
              <a:lnSpc>
                <a:spcPct val="90000"/>
              </a:lnSpc>
              <a:spcAft>
                <a:spcPts val="600"/>
              </a:spcAft>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51295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57" y="228601"/>
            <a:ext cx="8572062" cy="606157"/>
          </a:xfrm>
        </p:spPr>
        <p:txBody>
          <a:bodyPr/>
          <a:lstStyle/>
          <a:p>
            <a:r>
              <a:rPr lang="en-US" sz="4000" dirty="0">
                <a:solidFill>
                  <a:srgbClr val="4B4B4B"/>
                </a:solidFill>
                <a:latin typeface="MS Reference Sans Serif" panose="020B0604030504040204" pitchFamily="34" charset="0"/>
              </a:rPr>
              <a:t>Built-in Groups’ Rights Overview</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533401" y="972842"/>
            <a:ext cx="9594320" cy="5025991"/>
          </a:xfrm>
          <a:prstGeom prst="rect">
            <a:avLst/>
          </a:prstGeom>
          <a:noFill/>
        </p:spPr>
        <p:txBody>
          <a:bodyPr wrap="square" lIns="182880" tIns="146304" rIns="182880" bIns="146304" rtlCol="0">
            <a:spAutoFit/>
          </a:bodyPr>
          <a:lstStyle/>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Account Operators: </a:t>
            </a:r>
            <a:r>
              <a:rPr kumimoji="0" lang="en-US" sz="22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Read LAPS attribute, administer domain user and group accounts</a:t>
            </a: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Administrators:</a:t>
            </a:r>
            <a:r>
              <a:rPr kumimoji="0" lang="en-US" sz="22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 Complete and unrestricted access </a:t>
            </a: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Backup Operators: </a:t>
            </a:r>
            <a:r>
              <a:rPr kumimoji="0" lang="en-US" sz="22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Override security restrictions for the sole purpose of backing up or restoring files. Allow Logon Locally, log on as batch job, shut down the system</a:t>
            </a: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Domain Admins: </a:t>
            </a:r>
            <a:r>
              <a:rPr kumimoji="0" lang="en-US" sz="22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member of every domain-joined computer’s local Admin group </a:t>
            </a: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Enterprise Admins: </a:t>
            </a:r>
            <a:r>
              <a:rPr kumimoji="0" lang="en-US" sz="22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permissions to change forest-wide configuration settings.  Member of every domain’s Administrator group </a:t>
            </a: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Group Policy Creator Owners: </a:t>
            </a:r>
            <a:r>
              <a:rPr kumimoji="0" lang="en-US" sz="22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Can create and modify GPOs on the domain </a:t>
            </a: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67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30" presetClass="emph" presetSubtype="0" fill="hold" nodeType="clickEffect">
                                  <p:stCondLst>
                                    <p:cond delay="0"/>
                                  </p:stCondLst>
                                  <p:childTnLst>
                                    <p:animClr clrSpc="hsl" dir="cw">
                                      <p:cBhvr override="childStyle">
                                        <p:cTn id="10" dur="500" fill="hold"/>
                                        <p:tgtEl>
                                          <p:spTgt spid="6">
                                            <p:txEl>
                                              <p:pRg st="0" end="0"/>
                                            </p:txEl>
                                          </p:spTgt>
                                        </p:tgtEl>
                                        <p:attrNameLst>
                                          <p:attrName>style.color</p:attrName>
                                        </p:attrNameLst>
                                      </p:cBhvr>
                                      <p:by>
                                        <p:hsl h="0" s="12549" l="25098"/>
                                      </p:by>
                                    </p:animClr>
                                    <p:animClr clrSpc="hsl" dir="cw">
                                      <p:cBhvr>
                                        <p:cTn id="11" dur="500" fill="hold"/>
                                        <p:tgtEl>
                                          <p:spTgt spid="6">
                                            <p:txEl>
                                              <p:pRg st="0" end="0"/>
                                            </p:txEl>
                                          </p:spTgt>
                                        </p:tgtEl>
                                        <p:attrNameLst>
                                          <p:attrName>fillcolor</p:attrName>
                                        </p:attrNameLst>
                                      </p:cBhvr>
                                      <p:by>
                                        <p:hsl h="0" s="12549" l="25098"/>
                                      </p:by>
                                    </p:animClr>
                                    <p:animClr clrSpc="hsl" dir="cw">
                                      <p:cBhvr>
                                        <p:cTn id="12" dur="500" fill="hold"/>
                                        <p:tgtEl>
                                          <p:spTgt spid="6">
                                            <p:txEl>
                                              <p:pRg st="0" end="0"/>
                                            </p:txEl>
                                          </p:spTgt>
                                        </p:tgtEl>
                                        <p:attrNameLst>
                                          <p:attrName>stroke.color</p:attrName>
                                        </p:attrNameLst>
                                      </p:cBhvr>
                                      <p:by>
                                        <p:hsl h="0" s="12549" l="25098"/>
                                      </p:by>
                                    </p:animClr>
                                    <p:set>
                                      <p:cBhvr>
                                        <p:cTn id="13" dur="500" fill="hold"/>
                                        <p:tgtEl>
                                          <p:spTgt spid="6">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6">
                                            <p:txEl>
                                              <p:pRg st="0" end="0"/>
                                            </p:txEl>
                                          </p:spTgt>
                                        </p:tgtEl>
                                        <p:attrNameLst>
                                          <p:attrName>ppt_c</p:attrName>
                                        </p:attrNameLst>
                                      </p:cBhvr>
                                      <p:to>
                                        <a:srgbClr val="C0C0C0"/>
                                      </p:to>
                                    </p:animClr>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rgbClr val="C0C0C0"/>
                                      </p:to>
                                    </p:animClr>
                                  </p:subTnLst>
                                </p:cTn>
                              </p:par>
                            </p:childTnLst>
                          </p:cTn>
                        </p:par>
                      </p:childTnLst>
                    </p:cTn>
                  </p:par>
                  <p:par>
                    <p:cTn id="18" fill="hold">
                      <p:stCondLst>
                        <p:cond delay="indefinite"/>
                      </p:stCondLst>
                      <p:childTnLst>
                        <p:par>
                          <p:cTn id="19" fill="hold">
                            <p:stCondLst>
                              <p:cond delay="0"/>
                            </p:stCondLst>
                            <p:childTnLst>
                              <p:par>
                                <p:cTn id="20" presetID="30" presetClass="emph" presetSubtype="0" fill="hold" nodeType="clickEffect">
                                  <p:stCondLst>
                                    <p:cond delay="0"/>
                                  </p:stCondLst>
                                  <p:childTnLst>
                                    <p:animClr clrSpc="hsl" dir="cw">
                                      <p:cBhvr override="childStyle">
                                        <p:cTn id="21" dur="500" fill="hold"/>
                                        <p:tgtEl>
                                          <p:spTgt spid="6">
                                            <p:txEl>
                                              <p:pRg st="1" end="1"/>
                                            </p:txEl>
                                          </p:spTgt>
                                        </p:tgtEl>
                                        <p:attrNameLst>
                                          <p:attrName>style.color</p:attrName>
                                        </p:attrNameLst>
                                      </p:cBhvr>
                                      <p:by>
                                        <p:hsl h="0" s="12549" l="25098"/>
                                      </p:by>
                                    </p:animClr>
                                    <p:animClr clrSpc="hsl" dir="cw">
                                      <p:cBhvr>
                                        <p:cTn id="22" dur="500" fill="hold"/>
                                        <p:tgtEl>
                                          <p:spTgt spid="6">
                                            <p:txEl>
                                              <p:pRg st="1" end="1"/>
                                            </p:txEl>
                                          </p:spTgt>
                                        </p:tgtEl>
                                        <p:attrNameLst>
                                          <p:attrName>fillcolor</p:attrName>
                                        </p:attrNameLst>
                                      </p:cBhvr>
                                      <p:by>
                                        <p:hsl h="0" s="12549" l="25098"/>
                                      </p:by>
                                    </p:animClr>
                                    <p:animClr clrSpc="hsl" dir="cw">
                                      <p:cBhvr>
                                        <p:cTn id="23" dur="500" fill="hold"/>
                                        <p:tgtEl>
                                          <p:spTgt spid="6">
                                            <p:txEl>
                                              <p:pRg st="1" end="1"/>
                                            </p:txEl>
                                          </p:spTgt>
                                        </p:tgtEl>
                                        <p:attrNameLst>
                                          <p:attrName>stroke.color</p:attrName>
                                        </p:attrNameLst>
                                      </p:cBhvr>
                                      <p:by>
                                        <p:hsl h="0" s="12549" l="25098"/>
                                      </p:by>
                                    </p:animClr>
                                    <p:set>
                                      <p:cBhvr>
                                        <p:cTn id="24" dur="500" fill="hold"/>
                                        <p:tgtEl>
                                          <p:spTgt spid="6">
                                            <p:txEl>
                                              <p:pRg st="1" end="1"/>
                                            </p:txEl>
                                          </p:spTgt>
                                        </p:tgtEl>
                                        <p:attrNameLst>
                                          <p:attrName>fill.type</p:attrName>
                                        </p:attrNameLst>
                                      </p:cBhvr>
                                      <p:to>
                                        <p:strVal val="solid"/>
                                      </p:to>
                                    </p:set>
                                  </p:childTnLst>
                                  <p:subTnLst>
                                    <p:animClr clrSpc="rgb" dir="cw">
                                      <p:cBhvr override="childStyle">
                                        <p:cTn dur="1" fill="hold" display="0" masterRel="nextClick" afterEffect="1"/>
                                        <p:tgtEl>
                                          <p:spTgt spid="6">
                                            <p:txEl>
                                              <p:pRg st="1" end="1"/>
                                            </p:txEl>
                                          </p:spTgt>
                                        </p:tgtEl>
                                        <p:attrNameLst>
                                          <p:attrName>ppt_c</p:attrName>
                                        </p:attrNameLst>
                                      </p:cBhvr>
                                      <p:to>
                                        <a:srgbClr val="C0C0C0"/>
                                      </p:to>
                                    </p:animClr>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C0C0C0"/>
                                      </p:to>
                                    </p:animClr>
                                  </p:subTnLst>
                                </p:cTn>
                              </p:par>
                            </p:childTnLst>
                          </p:cTn>
                        </p:par>
                      </p:childTnLst>
                    </p:cTn>
                  </p:par>
                  <p:par>
                    <p:cTn id="30" fill="hold">
                      <p:stCondLst>
                        <p:cond delay="indefinite"/>
                      </p:stCondLst>
                      <p:childTnLst>
                        <p:par>
                          <p:cTn id="31" fill="hold">
                            <p:stCondLst>
                              <p:cond delay="0"/>
                            </p:stCondLst>
                            <p:childTnLst>
                              <p:par>
                                <p:cTn id="32" presetID="30" presetClass="emph" presetSubtype="0" fill="hold" nodeType="clickEffect">
                                  <p:stCondLst>
                                    <p:cond delay="0"/>
                                  </p:stCondLst>
                                  <p:childTnLst>
                                    <p:animClr clrSpc="hsl" dir="cw">
                                      <p:cBhvr override="childStyle">
                                        <p:cTn id="33" dur="500" fill="hold"/>
                                        <p:tgtEl>
                                          <p:spTgt spid="6">
                                            <p:txEl>
                                              <p:pRg st="2" end="2"/>
                                            </p:txEl>
                                          </p:spTgt>
                                        </p:tgtEl>
                                        <p:attrNameLst>
                                          <p:attrName>style.color</p:attrName>
                                        </p:attrNameLst>
                                      </p:cBhvr>
                                      <p:by>
                                        <p:hsl h="0" s="12549" l="25098"/>
                                      </p:by>
                                    </p:animClr>
                                    <p:animClr clrSpc="hsl" dir="cw">
                                      <p:cBhvr>
                                        <p:cTn id="34" dur="500" fill="hold"/>
                                        <p:tgtEl>
                                          <p:spTgt spid="6">
                                            <p:txEl>
                                              <p:pRg st="2" end="2"/>
                                            </p:txEl>
                                          </p:spTgt>
                                        </p:tgtEl>
                                        <p:attrNameLst>
                                          <p:attrName>fillcolor</p:attrName>
                                        </p:attrNameLst>
                                      </p:cBhvr>
                                      <p:by>
                                        <p:hsl h="0" s="12549" l="25098"/>
                                      </p:by>
                                    </p:animClr>
                                    <p:animClr clrSpc="hsl" dir="cw">
                                      <p:cBhvr>
                                        <p:cTn id="35" dur="500" fill="hold"/>
                                        <p:tgtEl>
                                          <p:spTgt spid="6">
                                            <p:txEl>
                                              <p:pRg st="2" end="2"/>
                                            </p:txEl>
                                          </p:spTgt>
                                        </p:tgtEl>
                                        <p:attrNameLst>
                                          <p:attrName>stroke.color</p:attrName>
                                        </p:attrNameLst>
                                      </p:cBhvr>
                                      <p:by>
                                        <p:hsl h="0" s="12549" l="25098"/>
                                      </p:by>
                                    </p:animClr>
                                    <p:set>
                                      <p:cBhvr>
                                        <p:cTn id="36" dur="500" fill="hold"/>
                                        <p:tgtEl>
                                          <p:spTgt spid="6">
                                            <p:txEl>
                                              <p:pRg st="2" end="2"/>
                                            </p:txEl>
                                          </p:spTgt>
                                        </p:tgtEl>
                                        <p:attrNameLst>
                                          <p:attrName>fill.type</p:attrName>
                                        </p:attrNameLst>
                                      </p:cBhvr>
                                      <p:to>
                                        <p:strVal val="solid"/>
                                      </p:to>
                                    </p:set>
                                  </p:childTnLst>
                                  <p:subTnLst>
                                    <p:animClr clrSpc="rgb" dir="cw">
                                      <p:cBhvr override="childStyle">
                                        <p:cTn dur="1" fill="hold" display="0" masterRel="nextClick" afterEffect="1"/>
                                        <p:tgtEl>
                                          <p:spTgt spid="6">
                                            <p:txEl>
                                              <p:pRg st="2" end="2"/>
                                            </p:txEl>
                                          </p:spTgt>
                                        </p:tgtEl>
                                        <p:attrNameLst>
                                          <p:attrName>ppt_c</p:attrName>
                                        </p:attrNameLst>
                                      </p:cBhvr>
                                      <p:to>
                                        <a:srgbClr val="C0C0C0"/>
                                      </p:to>
                                    </p:animClr>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rgbClr val="C0C0C0"/>
                                      </p:to>
                                    </p:animClr>
                                  </p:subTnLst>
                                </p:cTn>
                              </p:par>
                            </p:childTnLst>
                          </p:cTn>
                        </p:par>
                      </p:childTnLst>
                    </p:cTn>
                  </p:par>
                  <p:par>
                    <p:cTn id="41" fill="hold">
                      <p:stCondLst>
                        <p:cond delay="indefinite"/>
                      </p:stCondLst>
                      <p:childTnLst>
                        <p:par>
                          <p:cTn id="42" fill="hold">
                            <p:stCondLst>
                              <p:cond delay="0"/>
                            </p:stCondLst>
                            <p:childTnLst>
                              <p:par>
                                <p:cTn id="43" presetID="30" presetClass="emph" presetSubtype="0" fill="hold" nodeType="clickEffect">
                                  <p:stCondLst>
                                    <p:cond delay="0"/>
                                  </p:stCondLst>
                                  <p:childTnLst>
                                    <p:animClr clrSpc="hsl" dir="cw">
                                      <p:cBhvr override="childStyle">
                                        <p:cTn id="44" dur="500" fill="hold"/>
                                        <p:tgtEl>
                                          <p:spTgt spid="6">
                                            <p:txEl>
                                              <p:pRg st="3" end="3"/>
                                            </p:txEl>
                                          </p:spTgt>
                                        </p:tgtEl>
                                        <p:attrNameLst>
                                          <p:attrName>style.color</p:attrName>
                                        </p:attrNameLst>
                                      </p:cBhvr>
                                      <p:by>
                                        <p:hsl h="0" s="12549" l="25098"/>
                                      </p:by>
                                    </p:animClr>
                                    <p:animClr clrSpc="hsl" dir="cw">
                                      <p:cBhvr>
                                        <p:cTn id="45" dur="500" fill="hold"/>
                                        <p:tgtEl>
                                          <p:spTgt spid="6">
                                            <p:txEl>
                                              <p:pRg st="3" end="3"/>
                                            </p:txEl>
                                          </p:spTgt>
                                        </p:tgtEl>
                                        <p:attrNameLst>
                                          <p:attrName>fillcolor</p:attrName>
                                        </p:attrNameLst>
                                      </p:cBhvr>
                                      <p:by>
                                        <p:hsl h="0" s="12549" l="25098"/>
                                      </p:by>
                                    </p:animClr>
                                    <p:animClr clrSpc="hsl" dir="cw">
                                      <p:cBhvr>
                                        <p:cTn id="46" dur="500" fill="hold"/>
                                        <p:tgtEl>
                                          <p:spTgt spid="6">
                                            <p:txEl>
                                              <p:pRg st="3" end="3"/>
                                            </p:txEl>
                                          </p:spTgt>
                                        </p:tgtEl>
                                        <p:attrNameLst>
                                          <p:attrName>stroke.color</p:attrName>
                                        </p:attrNameLst>
                                      </p:cBhvr>
                                      <p:by>
                                        <p:hsl h="0" s="12549" l="25098"/>
                                      </p:by>
                                    </p:animClr>
                                    <p:set>
                                      <p:cBhvr>
                                        <p:cTn id="47" dur="500" fill="hold"/>
                                        <p:tgtEl>
                                          <p:spTgt spid="6">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6">
                                            <p:txEl>
                                              <p:pRg st="3" end="3"/>
                                            </p:txEl>
                                          </p:spTgt>
                                        </p:tgtEl>
                                        <p:attrNameLst>
                                          <p:attrName>ppt_c</p:attrName>
                                        </p:attrNameLst>
                                      </p:cBhvr>
                                      <p:to>
                                        <a:srgbClr val="C0C0C0"/>
                                      </p:to>
                                    </p:animClr>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C0C0C0"/>
                                      </p:to>
                                    </p:animClr>
                                  </p:subTnLst>
                                </p:cTn>
                              </p:par>
                            </p:childTnLst>
                          </p:cTn>
                        </p:par>
                      </p:childTnLst>
                    </p:cTn>
                  </p:par>
                  <p:par>
                    <p:cTn id="52" fill="hold">
                      <p:stCondLst>
                        <p:cond delay="indefinite"/>
                      </p:stCondLst>
                      <p:childTnLst>
                        <p:par>
                          <p:cTn id="53" fill="hold">
                            <p:stCondLst>
                              <p:cond delay="0"/>
                            </p:stCondLst>
                            <p:childTnLst>
                              <p:par>
                                <p:cTn id="54" presetID="30" presetClass="emph" presetSubtype="0" fill="hold" nodeType="clickEffect">
                                  <p:stCondLst>
                                    <p:cond delay="0"/>
                                  </p:stCondLst>
                                  <p:childTnLst>
                                    <p:animClr clrSpc="hsl" dir="cw">
                                      <p:cBhvr override="childStyle">
                                        <p:cTn id="55" dur="500" fill="hold"/>
                                        <p:tgtEl>
                                          <p:spTgt spid="6">
                                            <p:txEl>
                                              <p:pRg st="4" end="4"/>
                                            </p:txEl>
                                          </p:spTgt>
                                        </p:tgtEl>
                                        <p:attrNameLst>
                                          <p:attrName>style.color</p:attrName>
                                        </p:attrNameLst>
                                      </p:cBhvr>
                                      <p:by>
                                        <p:hsl h="0" s="12549" l="25098"/>
                                      </p:by>
                                    </p:animClr>
                                    <p:animClr clrSpc="hsl" dir="cw">
                                      <p:cBhvr>
                                        <p:cTn id="56" dur="500" fill="hold"/>
                                        <p:tgtEl>
                                          <p:spTgt spid="6">
                                            <p:txEl>
                                              <p:pRg st="4" end="4"/>
                                            </p:txEl>
                                          </p:spTgt>
                                        </p:tgtEl>
                                        <p:attrNameLst>
                                          <p:attrName>fillcolor</p:attrName>
                                        </p:attrNameLst>
                                      </p:cBhvr>
                                      <p:by>
                                        <p:hsl h="0" s="12549" l="25098"/>
                                      </p:by>
                                    </p:animClr>
                                    <p:animClr clrSpc="hsl" dir="cw">
                                      <p:cBhvr>
                                        <p:cTn id="57" dur="500" fill="hold"/>
                                        <p:tgtEl>
                                          <p:spTgt spid="6">
                                            <p:txEl>
                                              <p:pRg st="4" end="4"/>
                                            </p:txEl>
                                          </p:spTgt>
                                        </p:tgtEl>
                                        <p:attrNameLst>
                                          <p:attrName>stroke.color</p:attrName>
                                        </p:attrNameLst>
                                      </p:cBhvr>
                                      <p:by>
                                        <p:hsl h="0" s="12549" l="25098"/>
                                      </p:by>
                                    </p:animClr>
                                    <p:set>
                                      <p:cBhvr>
                                        <p:cTn id="58" dur="500" fill="hold"/>
                                        <p:tgtEl>
                                          <p:spTgt spid="6">
                                            <p:txEl>
                                              <p:pRg st="4" end="4"/>
                                            </p:txEl>
                                          </p:spTgt>
                                        </p:tgtEl>
                                        <p:attrNameLst>
                                          <p:attrName>fill.type</p:attrName>
                                        </p:attrNameLst>
                                      </p:cBhvr>
                                      <p:to>
                                        <p:strVal val="solid"/>
                                      </p:to>
                                    </p:set>
                                  </p:childTnLst>
                                  <p:subTnLst>
                                    <p:animClr clrSpc="rgb" dir="cw">
                                      <p:cBhvr override="childStyle">
                                        <p:cTn dur="1" fill="hold" display="0" masterRel="nextClick" afterEffect="1"/>
                                        <p:tgtEl>
                                          <p:spTgt spid="6">
                                            <p:txEl>
                                              <p:pRg st="4" end="4"/>
                                            </p:txEl>
                                          </p:spTgt>
                                        </p:tgtEl>
                                        <p:attrNameLst>
                                          <p:attrName>ppt_c</p:attrName>
                                        </p:attrNameLst>
                                      </p:cBhvr>
                                      <p:to>
                                        <a:srgbClr val="C0C0C0"/>
                                      </p:to>
                                    </p:animClr>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5" end="5"/>
                                            </p:txEl>
                                          </p:spTgt>
                                        </p:tgtEl>
                                        <p:attrNameLst>
                                          <p:attrName>ppt_c</p:attrName>
                                        </p:attrNameLst>
                                      </p:cBhvr>
                                      <p:to>
                                        <a:srgbClr val="C0C0C0"/>
                                      </p:to>
                                    </p:animClr>
                                  </p:subTnLst>
                                </p:cTn>
                              </p:par>
                            </p:childTnLst>
                          </p:cTn>
                        </p:par>
                      </p:childTnLst>
                    </p:cTn>
                  </p:par>
                  <p:par>
                    <p:cTn id="63" fill="hold">
                      <p:stCondLst>
                        <p:cond delay="indefinite"/>
                      </p:stCondLst>
                      <p:childTnLst>
                        <p:par>
                          <p:cTn id="64" fill="hold">
                            <p:stCondLst>
                              <p:cond delay="0"/>
                            </p:stCondLst>
                            <p:childTnLst>
                              <p:par>
                                <p:cTn id="65" presetID="30" presetClass="emph" presetSubtype="0" fill="hold" nodeType="clickEffect">
                                  <p:stCondLst>
                                    <p:cond delay="0"/>
                                  </p:stCondLst>
                                  <p:childTnLst>
                                    <p:animClr clrSpc="hsl" dir="cw">
                                      <p:cBhvr override="childStyle">
                                        <p:cTn id="66" dur="500" fill="hold"/>
                                        <p:tgtEl>
                                          <p:spTgt spid="6">
                                            <p:txEl>
                                              <p:pRg st="5" end="5"/>
                                            </p:txEl>
                                          </p:spTgt>
                                        </p:tgtEl>
                                        <p:attrNameLst>
                                          <p:attrName>style.color</p:attrName>
                                        </p:attrNameLst>
                                      </p:cBhvr>
                                      <p:by>
                                        <p:hsl h="0" s="12549" l="25098"/>
                                      </p:by>
                                    </p:animClr>
                                    <p:animClr clrSpc="hsl" dir="cw">
                                      <p:cBhvr>
                                        <p:cTn id="67" dur="500" fill="hold"/>
                                        <p:tgtEl>
                                          <p:spTgt spid="6">
                                            <p:txEl>
                                              <p:pRg st="5" end="5"/>
                                            </p:txEl>
                                          </p:spTgt>
                                        </p:tgtEl>
                                        <p:attrNameLst>
                                          <p:attrName>fillcolor</p:attrName>
                                        </p:attrNameLst>
                                      </p:cBhvr>
                                      <p:by>
                                        <p:hsl h="0" s="12549" l="25098"/>
                                      </p:by>
                                    </p:animClr>
                                    <p:animClr clrSpc="hsl" dir="cw">
                                      <p:cBhvr>
                                        <p:cTn id="68" dur="500" fill="hold"/>
                                        <p:tgtEl>
                                          <p:spTgt spid="6">
                                            <p:txEl>
                                              <p:pRg st="5" end="5"/>
                                            </p:txEl>
                                          </p:spTgt>
                                        </p:tgtEl>
                                        <p:attrNameLst>
                                          <p:attrName>stroke.color</p:attrName>
                                        </p:attrNameLst>
                                      </p:cBhvr>
                                      <p:by>
                                        <p:hsl h="0" s="12549" l="25098"/>
                                      </p:by>
                                    </p:animClr>
                                    <p:set>
                                      <p:cBhvr>
                                        <p:cTn id="69" dur="500" fill="hold"/>
                                        <p:tgtEl>
                                          <p:spTgt spid="6">
                                            <p:txEl>
                                              <p:pRg st="5" end="5"/>
                                            </p:txEl>
                                          </p:spTgt>
                                        </p:tgtEl>
                                        <p:attrNameLst>
                                          <p:attrName>fill.type</p:attrName>
                                        </p:attrNameLst>
                                      </p:cBhvr>
                                      <p:to>
                                        <p:strVal val="solid"/>
                                      </p:to>
                                    </p:set>
                                  </p:childTnLst>
                                  <p:subTnLst>
                                    <p:animClr clrSpc="rgb" dir="cw">
                                      <p:cBhvr override="childStyle">
                                        <p:cTn dur="1" fill="hold" display="0" masterRel="nextClick" afterEffect="1"/>
                                        <p:tgtEl>
                                          <p:spTgt spid="6">
                                            <p:txEl>
                                              <p:pRg st="5" end="5"/>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57" y="228601"/>
            <a:ext cx="8572062" cy="606157"/>
          </a:xfrm>
        </p:spPr>
        <p:txBody>
          <a:bodyPr/>
          <a:lstStyle/>
          <a:p>
            <a:r>
              <a:rPr lang="en-US" sz="4000" dirty="0">
                <a:solidFill>
                  <a:srgbClr val="4B4B4B"/>
                </a:solidFill>
                <a:latin typeface="MS Reference Sans Serif" panose="020B0604030504040204" pitchFamily="34" charset="0"/>
              </a:rPr>
              <a:t>Built-in Groups’ Rights Overview</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533400" y="972842"/>
            <a:ext cx="9594321" cy="3499420"/>
          </a:xfrm>
          <a:prstGeom prst="rect">
            <a:avLst/>
          </a:prstGeom>
          <a:noFill/>
        </p:spPr>
        <p:txBody>
          <a:bodyPr wrap="square" lIns="182880" tIns="146304" rIns="182880" bIns="146304" rtlCol="0">
            <a:spAutoFit/>
          </a:bodyPr>
          <a:lstStyle/>
          <a:p>
            <a:pPr marL="342900" lvl="0" indent="-342900">
              <a:lnSpc>
                <a:spcPct val="90000"/>
              </a:lnSpc>
              <a:spcBef>
                <a:spcPts val="600"/>
              </a:spcBef>
              <a:spcAft>
                <a:spcPts val="600"/>
              </a:spcAft>
              <a:buFont typeface="Arial" panose="020B0604020202020204" pitchFamily="34" charset="0"/>
              <a:buChar char="•"/>
              <a:defRPr/>
            </a:pPr>
            <a:r>
              <a:rPr lang="en-US" sz="2200" b="0" dirty="0">
                <a:solidFill>
                  <a:schemeClr val="tx2">
                    <a:lumMod val="75000"/>
                    <a:lumOff val="25000"/>
                  </a:schemeClr>
                </a:solidFill>
                <a:latin typeface="MS Reference Sans Serif" panose="020B0604030504040204" pitchFamily="34" charset="0"/>
              </a:rPr>
              <a:t>Schema Admins: </a:t>
            </a:r>
            <a:r>
              <a:rPr lang="en-US" sz="2200" b="0" dirty="0">
                <a:solidFill>
                  <a:srgbClr val="505050">
                    <a:lumMod val="50000"/>
                  </a:srgbClr>
                </a:solidFill>
                <a:latin typeface="MS Reference Sans Serif" panose="020B0604030504040204" pitchFamily="34" charset="0"/>
              </a:rPr>
              <a:t>make modifications to the AD Schema </a:t>
            </a:r>
          </a:p>
          <a:p>
            <a:pPr marL="342900" lvl="0" indent="-342900">
              <a:lnSpc>
                <a:spcPct val="90000"/>
              </a:lnSpc>
              <a:spcBef>
                <a:spcPts val="600"/>
              </a:spcBef>
              <a:spcAft>
                <a:spcPts val="600"/>
              </a:spcAft>
              <a:buFont typeface="Arial" panose="020B0604020202020204" pitchFamily="34" charset="0"/>
              <a:buChar char="•"/>
              <a:defRPr/>
            </a:pPr>
            <a:r>
              <a:rPr lang="en-US" sz="2200" b="0" dirty="0">
                <a:solidFill>
                  <a:schemeClr val="tx2">
                    <a:lumMod val="75000"/>
                    <a:lumOff val="25000"/>
                  </a:schemeClr>
                </a:solidFill>
                <a:latin typeface="MS Reference Sans Serif" panose="020B0604030504040204" pitchFamily="34" charset="0"/>
              </a:rPr>
              <a:t>Server Operators: </a:t>
            </a:r>
            <a:r>
              <a:rPr lang="en-US" sz="2200" b="0" dirty="0">
                <a:solidFill>
                  <a:srgbClr val="505050">
                    <a:lumMod val="50000"/>
                  </a:srgbClr>
                </a:solidFill>
                <a:latin typeface="MS Reference Sans Serif" panose="020B0604030504040204" pitchFamily="34" charset="0"/>
              </a:rPr>
              <a:t>can administer domain servers </a:t>
            </a: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Remote Desktop Users: </a:t>
            </a:r>
            <a:r>
              <a:rPr kumimoji="0" lang="en-US" sz="22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Members of this group can remotely log on to domain controllers</a:t>
            </a:r>
            <a:r>
              <a:rPr kumimoji="0" lang="en-US" sz="2200" b="0" i="0" u="none" strike="noStrike" kern="1200" cap="none" spc="0" normalizeH="0" noProof="0" dirty="0">
                <a:ln>
                  <a:noFill/>
                </a:ln>
                <a:solidFill>
                  <a:srgbClr val="505050">
                    <a:lumMod val="50000"/>
                  </a:srgbClr>
                </a:solidFill>
                <a:effectLst/>
                <a:uLnTx/>
                <a:uFillTx/>
                <a:latin typeface="MS Reference Sans Serif" panose="020B0604030504040204" pitchFamily="34" charset="0"/>
              </a:rPr>
              <a:t> in the domain.  This group has no default members </a:t>
            </a:r>
            <a:endParaRPr kumimoji="0" lang="en-US" sz="22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endParaRPr>
          </a:p>
          <a:p>
            <a:pPr marL="342900" marR="0" lvl="0" indent="-342900" algn="l" defTabSz="457200" rtl="0" eaLnBrk="1" fontAlgn="base" latinLnBrk="0" hangingPunct="1">
              <a:lnSpc>
                <a:spcPct val="90000"/>
              </a:lnSpc>
              <a:spcBef>
                <a:spcPts val="60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tx2">
                    <a:lumMod val="75000"/>
                    <a:lumOff val="25000"/>
                  </a:schemeClr>
                </a:solidFill>
                <a:effectLst/>
                <a:uLnTx/>
                <a:uFillTx/>
                <a:latin typeface="MS Reference Sans Serif" panose="020B0604030504040204" pitchFamily="34" charset="0"/>
              </a:rPr>
              <a:t>Organization Management: </a:t>
            </a:r>
            <a:r>
              <a:rPr kumimoji="0" lang="en-US" sz="22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rPr>
              <a:t>This is a RBAC group for MS Exchange Server.  Members have admin access to the entire Exchange</a:t>
            </a:r>
            <a:r>
              <a:rPr kumimoji="0" lang="en-US" sz="2200" b="0" i="0" u="none" strike="noStrike" kern="1200" cap="none" spc="0" normalizeH="0" noProof="0" dirty="0">
                <a:ln>
                  <a:noFill/>
                </a:ln>
                <a:solidFill>
                  <a:srgbClr val="505050">
                    <a:lumMod val="50000"/>
                  </a:srgbClr>
                </a:solidFill>
                <a:effectLst/>
                <a:uLnTx/>
                <a:uFillTx/>
                <a:latin typeface="MS Reference Sans Serif" panose="020B0604030504040204" pitchFamily="34" charset="0"/>
              </a:rPr>
              <a:t> organization, including modifying membership of other exchange groups </a:t>
            </a:r>
            <a:endParaRPr kumimoji="0" lang="en-US" sz="2200" b="0" i="0" u="none" strike="noStrike" kern="1200" cap="none" spc="0" normalizeH="0" baseline="0" noProof="0" dirty="0">
              <a:ln>
                <a:noFill/>
              </a:ln>
              <a:solidFill>
                <a:srgbClr val="505050">
                  <a:lumMod val="50000"/>
                </a:srgbClr>
              </a:solidFill>
              <a:effectLst/>
              <a:uLnTx/>
              <a:uFillTx/>
              <a:latin typeface="MS Reference Sans Serif" panose="020B0604030504040204" pitchFamily="34" charset="0"/>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2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rgbClr val="C0C0C0"/>
                                      </p:to>
                                    </p:animClr>
                                  </p:subTnLst>
                                </p:cTn>
                              </p:par>
                            </p:childTnLst>
                          </p:cTn>
                        </p:par>
                      </p:childTnLst>
                    </p:cTn>
                  </p:par>
                  <p:par>
                    <p:cTn id="15" fill="hold">
                      <p:stCondLst>
                        <p:cond delay="indefinite"/>
                      </p:stCondLst>
                      <p:childTnLst>
                        <p:par>
                          <p:cTn id="16" fill="hold">
                            <p:stCondLst>
                              <p:cond delay="0"/>
                            </p:stCondLst>
                            <p:childTnLst>
                              <p:par>
                                <p:cTn id="17" presetID="30" presetClass="emph" presetSubtype="0" fill="hold" nodeType="clickEffect">
                                  <p:stCondLst>
                                    <p:cond delay="0"/>
                                  </p:stCondLst>
                                  <p:childTnLst>
                                    <p:animClr clrSpc="hsl" dir="cw">
                                      <p:cBhvr override="childStyle">
                                        <p:cTn id="18" dur="500" fill="hold"/>
                                        <p:tgtEl>
                                          <p:spTgt spid="6">
                                            <p:txEl>
                                              <p:pRg st="0" end="0"/>
                                            </p:txEl>
                                          </p:spTgt>
                                        </p:tgtEl>
                                        <p:attrNameLst>
                                          <p:attrName>style.color</p:attrName>
                                        </p:attrNameLst>
                                      </p:cBhvr>
                                      <p:by>
                                        <p:hsl h="0" s="12549" l="25098"/>
                                      </p:by>
                                    </p:animClr>
                                    <p:animClr clrSpc="hsl" dir="cw">
                                      <p:cBhvr>
                                        <p:cTn id="19" dur="500" fill="hold"/>
                                        <p:tgtEl>
                                          <p:spTgt spid="6">
                                            <p:txEl>
                                              <p:pRg st="0" end="0"/>
                                            </p:txEl>
                                          </p:spTgt>
                                        </p:tgtEl>
                                        <p:attrNameLst>
                                          <p:attrName>fillcolor</p:attrName>
                                        </p:attrNameLst>
                                      </p:cBhvr>
                                      <p:by>
                                        <p:hsl h="0" s="12549" l="25098"/>
                                      </p:by>
                                    </p:animClr>
                                    <p:animClr clrSpc="hsl" dir="cw">
                                      <p:cBhvr>
                                        <p:cTn id="20" dur="500" fill="hold"/>
                                        <p:tgtEl>
                                          <p:spTgt spid="6">
                                            <p:txEl>
                                              <p:pRg st="0" end="0"/>
                                            </p:txEl>
                                          </p:spTgt>
                                        </p:tgtEl>
                                        <p:attrNameLst>
                                          <p:attrName>stroke.color</p:attrName>
                                        </p:attrNameLst>
                                      </p:cBhvr>
                                      <p:by>
                                        <p:hsl h="0" s="12549" l="25098"/>
                                      </p:by>
                                    </p:animClr>
                                    <p:set>
                                      <p:cBhvr>
                                        <p:cTn id="21" dur="500" fill="hold"/>
                                        <p:tgtEl>
                                          <p:spTgt spid="6">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6">
                                            <p:txEl>
                                              <p:pRg st="0" end="0"/>
                                            </p:txEl>
                                          </p:spTgt>
                                        </p:tgtEl>
                                        <p:attrNameLst>
                                          <p:attrName>ppt_c</p:attrName>
                                        </p:attrNameLst>
                                      </p:cBhvr>
                                      <p:to>
                                        <a:srgbClr val="C0C0C0"/>
                                      </p:to>
                                    </p:animClr>
                                  </p:subTnLst>
                                </p:cTn>
                              </p:par>
                            </p:childTnLst>
                          </p:cTn>
                        </p:par>
                      </p:childTnLst>
                    </p:cTn>
                  </p:par>
                  <p:par>
                    <p:cTn id="22" fill="hold">
                      <p:stCondLst>
                        <p:cond delay="indefinite"/>
                      </p:stCondLst>
                      <p:childTnLst>
                        <p:par>
                          <p:cTn id="23" fill="hold">
                            <p:stCondLst>
                              <p:cond delay="0"/>
                            </p:stCondLst>
                            <p:childTnLst>
                              <p:par>
                                <p:cTn id="24" presetID="30" presetClass="emph" presetSubtype="0" fill="hold" nodeType="clickEffect">
                                  <p:stCondLst>
                                    <p:cond delay="0"/>
                                  </p:stCondLst>
                                  <p:childTnLst>
                                    <p:animClr clrSpc="hsl" dir="cw">
                                      <p:cBhvr override="childStyle">
                                        <p:cTn id="25" dur="500" fill="hold"/>
                                        <p:tgtEl>
                                          <p:spTgt spid="6">
                                            <p:txEl>
                                              <p:pRg st="1" end="1"/>
                                            </p:txEl>
                                          </p:spTgt>
                                        </p:tgtEl>
                                        <p:attrNameLst>
                                          <p:attrName>style.color</p:attrName>
                                        </p:attrNameLst>
                                      </p:cBhvr>
                                      <p:by>
                                        <p:hsl h="0" s="12549" l="25098"/>
                                      </p:by>
                                    </p:animClr>
                                    <p:animClr clrSpc="hsl" dir="cw">
                                      <p:cBhvr>
                                        <p:cTn id="26" dur="500" fill="hold"/>
                                        <p:tgtEl>
                                          <p:spTgt spid="6">
                                            <p:txEl>
                                              <p:pRg st="1" end="1"/>
                                            </p:txEl>
                                          </p:spTgt>
                                        </p:tgtEl>
                                        <p:attrNameLst>
                                          <p:attrName>fillcolor</p:attrName>
                                        </p:attrNameLst>
                                      </p:cBhvr>
                                      <p:by>
                                        <p:hsl h="0" s="12549" l="25098"/>
                                      </p:by>
                                    </p:animClr>
                                    <p:animClr clrSpc="hsl" dir="cw">
                                      <p:cBhvr>
                                        <p:cTn id="27" dur="500" fill="hold"/>
                                        <p:tgtEl>
                                          <p:spTgt spid="6">
                                            <p:txEl>
                                              <p:pRg st="1" end="1"/>
                                            </p:txEl>
                                          </p:spTgt>
                                        </p:tgtEl>
                                        <p:attrNameLst>
                                          <p:attrName>stroke.color</p:attrName>
                                        </p:attrNameLst>
                                      </p:cBhvr>
                                      <p:by>
                                        <p:hsl h="0" s="12549" l="25098"/>
                                      </p:by>
                                    </p:animClr>
                                    <p:set>
                                      <p:cBhvr>
                                        <p:cTn id="28" dur="500" fill="hold"/>
                                        <p:tgtEl>
                                          <p:spTgt spid="6">
                                            <p:txEl>
                                              <p:pRg st="1" end="1"/>
                                            </p:txEl>
                                          </p:spTgt>
                                        </p:tgtEl>
                                        <p:attrNameLst>
                                          <p:attrName>fill.type</p:attrName>
                                        </p:attrNameLst>
                                      </p:cBhvr>
                                      <p:to>
                                        <p:strVal val="solid"/>
                                      </p:to>
                                    </p:set>
                                  </p:childTnLst>
                                  <p:subTnLst>
                                    <p:animClr clrSpc="rgb" dir="cw">
                                      <p:cBhvr override="childStyle">
                                        <p:cTn dur="1" fill="hold" display="0" masterRel="nextClick" afterEffect="1"/>
                                        <p:tgtEl>
                                          <p:spTgt spid="6">
                                            <p:txEl>
                                              <p:pRg st="1" end="1"/>
                                            </p:txEl>
                                          </p:spTgt>
                                        </p:tgtEl>
                                        <p:attrNameLst>
                                          <p:attrName>ppt_c</p:attrName>
                                        </p:attrNameLst>
                                      </p:cBhvr>
                                      <p:to>
                                        <a:srgbClr val="C0C0C0"/>
                                      </p:to>
                                    </p:animClr>
                                  </p:subTnLst>
                                </p:cTn>
                              </p:par>
                            </p:childTnLst>
                          </p:cTn>
                        </p:par>
                      </p:childTnLst>
                    </p:cTn>
                  </p:par>
                  <p:par>
                    <p:cTn id="29" fill="hold">
                      <p:stCondLst>
                        <p:cond delay="indefinite"/>
                      </p:stCondLst>
                      <p:childTnLst>
                        <p:par>
                          <p:cTn id="30" fill="hold">
                            <p:stCondLst>
                              <p:cond delay="0"/>
                            </p:stCondLst>
                            <p:childTnLst>
                              <p:par>
                                <p:cTn id="31" presetID="30" presetClass="emph" presetSubtype="0" fill="hold" nodeType="clickEffect">
                                  <p:stCondLst>
                                    <p:cond delay="0"/>
                                  </p:stCondLst>
                                  <p:childTnLst>
                                    <p:animClr clrSpc="hsl" dir="cw">
                                      <p:cBhvr override="childStyle">
                                        <p:cTn id="32" dur="500" fill="hold"/>
                                        <p:tgtEl>
                                          <p:spTgt spid="6">
                                            <p:txEl>
                                              <p:pRg st="2" end="2"/>
                                            </p:txEl>
                                          </p:spTgt>
                                        </p:tgtEl>
                                        <p:attrNameLst>
                                          <p:attrName>style.color</p:attrName>
                                        </p:attrNameLst>
                                      </p:cBhvr>
                                      <p:by>
                                        <p:hsl h="0" s="12549" l="25098"/>
                                      </p:by>
                                    </p:animClr>
                                    <p:animClr clrSpc="hsl" dir="cw">
                                      <p:cBhvr>
                                        <p:cTn id="33" dur="500" fill="hold"/>
                                        <p:tgtEl>
                                          <p:spTgt spid="6">
                                            <p:txEl>
                                              <p:pRg st="2" end="2"/>
                                            </p:txEl>
                                          </p:spTgt>
                                        </p:tgtEl>
                                        <p:attrNameLst>
                                          <p:attrName>fillcolor</p:attrName>
                                        </p:attrNameLst>
                                      </p:cBhvr>
                                      <p:by>
                                        <p:hsl h="0" s="12549" l="25098"/>
                                      </p:by>
                                    </p:animClr>
                                    <p:animClr clrSpc="hsl" dir="cw">
                                      <p:cBhvr>
                                        <p:cTn id="34" dur="500" fill="hold"/>
                                        <p:tgtEl>
                                          <p:spTgt spid="6">
                                            <p:txEl>
                                              <p:pRg st="2" end="2"/>
                                            </p:txEl>
                                          </p:spTgt>
                                        </p:tgtEl>
                                        <p:attrNameLst>
                                          <p:attrName>stroke.color</p:attrName>
                                        </p:attrNameLst>
                                      </p:cBhvr>
                                      <p:by>
                                        <p:hsl h="0" s="12549" l="25098"/>
                                      </p:by>
                                    </p:animClr>
                                    <p:set>
                                      <p:cBhvr>
                                        <p:cTn id="35" dur="500" fill="hold"/>
                                        <p:tgtEl>
                                          <p:spTgt spid="6">
                                            <p:txEl>
                                              <p:pRg st="2" end="2"/>
                                            </p:txEl>
                                          </p:spTgt>
                                        </p:tgtEl>
                                        <p:attrNameLst>
                                          <p:attrName>fill.type</p:attrName>
                                        </p:attrNameLst>
                                      </p:cBhvr>
                                      <p:to>
                                        <p:strVal val="solid"/>
                                      </p:to>
                                    </p:set>
                                  </p:childTnLst>
                                  <p:subTnLst>
                                    <p:animClr clrSpc="rgb" dir="cw">
                                      <p:cBhvr override="childStyle">
                                        <p:cTn dur="1" fill="hold" display="0" masterRel="nextClick" afterEffect="1"/>
                                        <p:tgtEl>
                                          <p:spTgt spid="6">
                                            <p:txEl>
                                              <p:pRg st="2" end="2"/>
                                            </p:txEl>
                                          </p:spTgt>
                                        </p:tgtEl>
                                        <p:attrNameLst>
                                          <p:attrName>ppt_c</p:attrName>
                                        </p:attrNameLst>
                                      </p:cBhvr>
                                      <p:to>
                                        <a:srgbClr val="C0C0C0"/>
                                      </p:to>
                                    </p:animClr>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rgbClr val="C0C0C0"/>
                                      </p:to>
                                    </p:animClr>
                                  </p:subTnLst>
                                </p:cTn>
                              </p:par>
                            </p:childTnLst>
                          </p:cTn>
                        </p:par>
                      </p:childTnLst>
                    </p:cTn>
                  </p:par>
                  <p:par>
                    <p:cTn id="40" fill="hold">
                      <p:stCondLst>
                        <p:cond delay="indefinite"/>
                      </p:stCondLst>
                      <p:childTnLst>
                        <p:par>
                          <p:cTn id="41" fill="hold">
                            <p:stCondLst>
                              <p:cond delay="0"/>
                            </p:stCondLst>
                            <p:childTnLst>
                              <p:par>
                                <p:cTn id="42" presetID="30" presetClass="emph" presetSubtype="0" fill="hold" nodeType="clickEffect">
                                  <p:stCondLst>
                                    <p:cond delay="0"/>
                                  </p:stCondLst>
                                  <p:childTnLst>
                                    <p:animClr clrSpc="hsl" dir="cw">
                                      <p:cBhvr override="childStyle">
                                        <p:cTn id="43" dur="500" fill="hold"/>
                                        <p:tgtEl>
                                          <p:spTgt spid="6">
                                            <p:txEl>
                                              <p:pRg st="3" end="3"/>
                                            </p:txEl>
                                          </p:spTgt>
                                        </p:tgtEl>
                                        <p:attrNameLst>
                                          <p:attrName>style.color</p:attrName>
                                        </p:attrNameLst>
                                      </p:cBhvr>
                                      <p:by>
                                        <p:hsl h="0" s="12549" l="25098"/>
                                      </p:by>
                                    </p:animClr>
                                    <p:animClr clrSpc="hsl" dir="cw">
                                      <p:cBhvr>
                                        <p:cTn id="44" dur="500" fill="hold"/>
                                        <p:tgtEl>
                                          <p:spTgt spid="6">
                                            <p:txEl>
                                              <p:pRg st="3" end="3"/>
                                            </p:txEl>
                                          </p:spTgt>
                                        </p:tgtEl>
                                        <p:attrNameLst>
                                          <p:attrName>fillcolor</p:attrName>
                                        </p:attrNameLst>
                                      </p:cBhvr>
                                      <p:by>
                                        <p:hsl h="0" s="12549" l="25098"/>
                                      </p:by>
                                    </p:animClr>
                                    <p:animClr clrSpc="hsl" dir="cw">
                                      <p:cBhvr>
                                        <p:cTn id="45" dur="500" fill="hold"/>
                                        <p:tgtEl>
                                          <p:spTgt spid="6">
                                            <p:txEl>
                                              <p:pRg st="3" end="3"/>
                                            </p:txEl>
                                          </p:spTgt>
                                        </p:tgtEl>
                                        <p:attrNameLst>
                                          <p:attrName>stroke.color</p:attrName>
                                        </p:attrNameLst>
                                      </p:cBhvr>
                                      <p:by>
                                        <p:hsl h="0" s="12549" l="25098"/>
                                      </p:by>
                                    </p:animClr>
                                    <p:set>
                                      <p:cBhvr>
                                        <p:cTn id="46" dur="500" fill="hold"/>
                                        <p:tgtEl>
                                          <p:spTgt spid="6">
                                            <p:txEl>
                                              <p:pRg st="3" end="3"/>
                                            </p:txEl>
                                          </p:spTgt>
                                        </p:tgtEl>
                                        <p:attrNameLst>
                                          <p:attrName>fill.type</p:attrName>
                                        </p:attrNameLst>
                                      </p:cBhvr>
                                      <p:to>
                                        <p:strVal val="solid"/>
                                      </p:to>
                                    </p:set>
                                  </p:childTnLst>
                                  <p:subTnLst>
                                    <p:animClr clrSpc="rgb" dir="cw">
                                      <p:cBhvr override="childStyle">
                                        <p:cTn dur="1" fill="hold" display="0" masterRel="nextClick" afterEffect="1"/>
                                        <p:tgtEl>
                                          <p:spTgt spid="6">
                                            <p:txEl>
                                              <p:pRg st="3" end="3"/>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57" y="228601"/>
            <a:ext cx="8572062" cy="606157"/>
          </a:xfrm>
        </p:spPr>
        <p:txBody>
          <a:bodyPr/>
          <a:lstStyle/>
          <a:p>
            <a:r>
              <a:rPr lang="en-US" sz="3970" dirty="0">
                <a:solidFill>
                  <a:srgbClr val="4B4B4B"/>
                </a:solidFill>
                <a:latin typeface="MS Reference Sans Serif" panose="020B0604030504040204" pitchFamily="34" charset="0"/>
              </a:rPr>
              <a:t>What is a Shadow Admin?</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609601" y="914401"/>
            <a:ext cx="9518120" cy="6535635"/>
          </a:xfrm>
          <a:prstGeom prst="rect">
            <a:avLst/>
          </a:prstGeom>
          <a:noFill/>
        </p:spPr>
        <p:txBody>
          <a:bodyPr wrap="square" lIns="182880" tIns="146304" rIns="182880" bIns="146304" rtlCol="0">
            <a:spAutoFit/>
          </a:bodyPr>
          <a:lstStyle/>
          <a:p>
            <a:pPr>
              <a:lnSpc>
                <a:spcPct val="90000"/>
              </a:lnSpc>
              <a:spcAft>
                <a:spcPts val="600"/>
              </a:spcAft>
            </a:pPr>
            <a:r>
              <a:rPr lang="en-US" sz="2400" b="0" dirty="0">
                <a:gradFill>
                  <a:gsLst>
                    <a:gs pos="2917">
                      <a:schemeClr val="tx1"/>
                    </a:gs>
                    <a:gs pos="30000">
                      <a:schemeClr val="tx1"/>
                    </a:gs>
                  </a:gsLst>
                  <a:lin ang="5400000" scaled="0"/>
                </a:gradFill>
                <a:latin typeface="MS Reference Sans Serif" panose="020B0604030504040204" pitchFamily="34" charset="0"/>
              </a:rPr>
              <a:t>A </a:t>
            </a:r>
            <a:r>
              <a:rPr lang="en-US" sz="2400" b="0" dirty="0">
                <a:solidFill>
                  <a:schemeClr val="tx2">
                    <a:lumMod val="75000"/>
                    <a:lumOff val="25000"/>
                  </a:schemeClr>
                </a:solidFill>
                <a:latin typeface="MS Reference Sans Serif" panose="020B0604030504040204" pitchFamily="34" charset="0"/>
              </a:rPr>
              <a:t>shadow admin </a:t>
            </a:r>
            <a:r>
              <a:rPr lang="en-US" sz="2400" b="0" dirty="0">
                <a:gradFill>
                  <a:gsLst>
                    <a:gs pos="2917">
                      <a:schemeClr val="tx1"/>
                    </a:gs>
                    <a:gs pos="30000">
                      <a:schemeClr val="tx1"/>
                    </a:gs>
                  </a:gsLst>
                  <a:lin ang="5400000" scaled="0"/>
                </a:gradFill>
                <a:latin typeface="MS Reference Sans Serif" panose="020B0604030504040204" pitchFamily="34" charset="0"/>
              </a:rPr>
              <a:t>is an account in your network that has </a:t>
            </a:r>
            <a:r>
              <a:rPr lang="en-US" sz="2400" b="0" dirty="0">
                <a:solidFill>
                  <a:schemeClr val="tx2">
                    <a:lumMod val="75000"/>
                    <a:lumOff val="25000"/>
                  </a:schemeClr>
                </a:solidFill>
                <a:latin typeface="MS Reference Sans Serif" panose="020B0604030504040204" pitchFamily="34" charset="0"/>
              </a:rPr>
              <a:t>sensitive privileges.  </a:t>
            </a:r>
            <a:r>
              <a:rPr lang="en-US" sz="2400" b="0" dirty="0">
                <a:gradFill>
                  <a:gsLst>
                    <a:gs pos="2917">
                      <a:schemeClr val="tx1"/>
                    </a:gs>
                    <a:gs pos="30000">
                      <a:schemeClr val="tx1"/>
                    </a:gs>
                  </a:gsLst>
                  <a:lin ang="5400000" scaled="0"/>
                </a:gradFill>
                <a:latin typeface="MS Reference Sans Serif" panose="020B0604030504040204" pitchFamily="34" charset="0"/>
              </a:rPr>
              <a:t>Typically overlooked because the account is not in a privileged group, permissions for this account were </a:t>
            </a:r>
            <a:r>
              <a:rPr lang="en-US" sz="2400" b="0" dirty="0">
                <a:solidFill>
                  <a:schemeClr val="tx2">
                    <a:lumMod val="75000"/>
                    <a:lumOff val="25000"/>
                  </a:schemeClr>
                </a:solidFill>
                <a:latin typeface="MS Reference Sans Serif" panose="020B0604030504040204" pitchFamily="34" charset="0"/>
              </a:rPr>
              <a:t>granted directly using ACLs on AD objects.</a:t>
            </a:r>
          </a:p>
          <a:p>
            <a:pPr>
              <a:lnSpc>
                <a:spcPct val="90000"/>
              </a:lnSpc>
              <a:spcAft>
                <a:spcPts val="600"/>
              </a:spcAft>
            </a:pPr>
            <a:endParaRPr lang="en-US" sz="2400" b="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b="0" dirty="0">
                <a:gradFill>
                  <a:gsLst>
                    <a:gs pos="2917">
                      <a:schemeClr val="tx1"/>
                    </a:gs>
                    <a:gs pos="30000">
                      <a:schemeClr val="tx1"/>
                    </a:gs>
                  </a:gsLst>
                  <a:lin ang="5400000" scaled="0"/>
                </a:gradFill>
                <a:latin typeface="MS Reference Sans Serif" panose="020B0604030504040204" pitchFamily="34" charset="0"/>
              </a:rPr>
              <a:t>These accounts are highly desirable because they provide admin privileges needed to advance an attack.  They are less likely to be watched by audit and logging systems</a:t>
            </a:r>
          </a:p>
          <a:p>
            <a:pPr>
              <a:lnSpc>
                <a:spcPct val="90000"/>
              </a:lnSpc>
              <a:spcAft>
                <a:spcPts val="600"/>
              </a:spcAft>
            </a:pPr>
            <a:endParaRPr lang="en-US" sz="1100" b="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b="0" dirty="0">
                <a:gradFill>
                  <a:gsLst>
                    <a:gs pos="2917">
                      <a:schemeClr val="tx1"/>
                    </a:gs>
                    <a:gs pos="30000">
                      <a:schemeClr val="tx1"/>
                    </a:gs>
                  </a:gsLst>
                  <a:lin ang="5400000" scaled="0"/>
                </a:gradFill>
                <a:latin typeface="MS Reference Sans Serif" panose="020B0604030504040204" pitchFamily="34" charset="0"/>
              </a:rPr>
              <a:t>Example:</a:t>
            </a:r>
          </a:p>
          <a:p>
            <a:pPr marL="342900" indent="-342900">
              <a:lnSpc>
                <a:spcPct val="90000"/>
              </a:lnSpc>
              <a:spcAft>
                <a:spcPts val="600"/>
              </a:spcAft>
              <a:buFont typeface="Arial" panose="020B0604020202020204" pitchFamily="34" charset="0"/>
              <a:buChar char="•"/>
            </a:pPr>
            <a:r>
              <a:rPr lang="en-US" sz="2400" b="0" dirty="0">
                <a:latin typeface="MS Reference Sans Serif" panose="020B0604030504040204" pitchFamily="34" charset="0"/>
              </a:rPr>
              <a:t>Attacker</a:t>
            </a:r>
            <a:r>
              <a:rPr lang="en-US" sz="2400" b="0" dirty="0">
                <a:solidFill>
                  <a:srgbClr val="C00000"/>
                </a:solidFill>
                <a:latin typeface="MS Reference Sans Serif" panose="020B0604030504040204" pitchFamily="34" charset="0"/>
              </a:rPr>
              <a:t> </a:t>
            </a:r>
            <a:r>
              <a:rPr lang="en-US" sz="2400" b="0" dirty="0">
                <a:solidFill>
                  <a:srgbClr val="293352"/>
                </a:solidFill>
                <a:latin typeface="MS Reference Sans Serif" panose="020B0604030504040204" pitchFamily="34" charset="0"/>
              </a:rPr>
              <a:t>steals</a:t>
            </a:r>
            <a:r>
              <a:rPr lang="en-US" sz="2400" b="0" dirty="0">
                <a:solidFill>
                  <a:srgbClr val="C00000"/>
                </a:solidFill>
                <a:latin typeface="MS Reference Sans Serif" panose="020B0604030504040204" pitchFamily="34" charset="0"/>
              </a:rPr>
              <a:t> </a:t>
            </a:r>
            <a:r>
              <a:rPr lang="en-US" sz="2400" b="0" dirty="0">
                <a:solidFill>
                  <a:schemeClr val="tx2">
                    <a:lumMod val="75000"/>
                    <a:lumOff val="25000"/>
                  </a:schemeClr>
                </a:solidFill>
                <a:latin typeface="MS Reference Sans Serif" panose="020B0604030504040204" pitchFamily="34" charset="0"/>
              </a:rPr>
              <a:t>Field Tech’s </a:t>
            </a:r>
            <a:r>
              <a:rPr lang="en-US" sz="2400" b="0" dirty="0">
                <a:gradFill>
                  <a:gsLst>
                    <a:gs pos="2917">
                      <a:schemeClr val="tx1"/>
                    </a:gs>
                    <a:gs pos="30000">
                      <a:schemeClr val="tx1"/>
                    </a:gs>
                  </a:gsLst>
                  <a:lin ang="5400000" scaled="0"/>
                </a:gradFill>
                <a:latin typeface="MS Reference Sans Serif" panose="020B0604030504040204" pitchFamily="34" charset="0"/>
              </a:rPr>
              <a:t>credential</a:t>
            </a:r>
          </a:p>
          <a:p>
            <a:pPr marL="342900" indent="-342900">
              <a:lnSpc>
                <a:spcPct val="90000"/>
              </a:lnSpc>
              <a:spcAft>
                <a:spcPts val="600"/>
              </a:spcAft>
              <a:buFont typeface="Arial" panose="020B0604020202020204" pitchFamily="34" charset="0"/>
              <a:buChar char="•"/>
            </a:pPr>
            <a:r>
              <a:rPr lang="en-US" sz="2400" b="0" dirty="0">
                <a:gradFill>
                  <a:gsLst>
                    <a:gs pos="2917">
                      <a:schemeClr val="tx1"/>
                    </a:gs>
                    <a:gs pos="30000">
                      <a:schemeClr val="tx1"/>
                    </a:gs>
                  </a:gsLst>
                  <a:lin ang="5400000" scaled="0"/>
                </a:gradFill>
                <a:latin typeface="MS Reference Sans Serif" panose="020B0604030504040204" pitchFamily="34" charset="0"/>
              </a:rPr>
              <a:t>Finds </a:t>
            </a:r>
            <a:r>
              <a:rPr lang="en-US" sz="2400" b="0" dirty="0">
                <a:solidFill>
                  <a:schemeClr val="tx2">
                    <a:lumMod val="75000"/>
                    <a:lumOff val="25000"/>
                  </a:schemeClr>
                </a:solidFill>
                <a:latin typeface="MS Reference Sans Serif" panose="020B0604030504040204" pitchFamily="34" charset="0"/>
              </a:rPr>
              <a:t>Groups</a:t>
            </a:r>
            <a:r>
              <a:rPr lang="en-US" sz="2400" b="0" dirty="0">
                <a:solidFill>
                  <a:schemeClr val="accent6"/>
                </a:solidFill>
                <a:latin typeface="MS Reference Sans Serif" panose="020B0604030504040204" pitchFamily="34" charset="0"/>
              </a:rPr>
              <a:t> </a:t>
            </a:r>
            <a:r>
              <a:rPr lang="en-US" sz="2400" b="0" dirty="0">
                <a:latin typeface="MS Reference Sans Serif" panose="020B0604030504040204" pitchFamily="34" charset="0"/>
              </a:rPr>
              <a:t>where stolen credential has access to modify other objects</a:t>
            </a:r>
          </a:p>
          <a:p>
            <a:pPr marL="342900" indent="-342900">
              <a:lnSpc>
                <a:spcPct val="90000"/>
              </a:lnSpc>
              <a:spcAft>
                <a:spcPts val="600"/>
              </a:spcAft>
              <a:buFont typeface="Arial" panose="020B0604020202020204" pitchFamily="34" charset="0"/>
              <a:buChar char="•"/>
            </a:pPr>
            <a:r>
              <a:rPr lang="en-US" sz="2400" b="0" dirty="0">
                <a:latin typeface="MS Reference Sans Serif" panose="020B0604030504040204" pitchFamily="34" charset="0"/>
              </a:rPr>
              <a:t>Attacker hijacks those objects   </a:t>
            </a:r>
          </a:p>
          <a:p>
            <a:pPr marL="342900" indent="-342900">
              <a:lnSpc>
                <a:spcPct val="90000"/>
              </a:lnSpc>
              <a:spcAft>
                <a:spcPts val="600"/>
              </a:spcAft>
              <a:buFont typeface="Arial" panose="020B0604020202020204" pitchFamily="34" charset="0"/>
              <a:buChar char="•"/>
            </a:pPr>
            <a:r>
              <a:rPr lang="en-US" sz="2400" b="0" dirty="0">
                <a:latin typeface="MS Reference Sans Serif" panose="020B0604030504040204" pitchFamily="34" charset="0"/>
              </a:rPr>
              <a:t>Attacker continues to </a:t>
            </a:r>
            <a:r>
              <a:rPr lang="en-US" sz="2400" b="0" dirty="0">
                <a:solidFill>
                  <a:schemeClr val="tx2">
                    <a:lumMod val="75000"/>
                    <a:lumOff val="25000"/>
                  </a:schemeClr>
                </a:solidFill>
                <a:latin typeface="MS Reference Sans Serif" panose="020B0604030504040204" pitchFamily="34" charset="0"/>
              </a:rPr>
              <a:t>elevate privileges </a:t>
            </a:r>
            <a:r>
              <a:rPr lang="en-US" sz="2400" b="0" dirty="0">
                <a:latin typeface="MS Reference Sans Serif" panose="020B0604030504040204" pitchFamily="34" charset="0"/>
              </a:rPr>
              <a:t>to Tier 0</a:t>
            </a:r>
            <a:endParaRPr lang="en-US" sz="2400" b="0" dirty="0">
              <a:gradFill>
                <a:gsLst>
                  <a:gs pos="2917">
                    <a:schemeClr val="tx1"/>
                  </a:gs>
                  <a:gs pos="30000">
                    <a:schemeClr val="tx1"/>
                  </a:gs>
                </a:gsLst>
                <a:lin ang="5400000" scaled="0"/>
              </a:gradFill>
              <a:latin typeface="MS Reference Sans Serif" panose="020B0604030504040204" pitchFamily="34" charset="0"/>
            </a:endParaRPr>
          </a:p>
          <a:p>
            <a:pPr marL="3086100" lvl="6" indent="-342900">
              <a:lnSpc>
                <a:spcPct val="90000"/>
              </a:lnSpc>
              <a:spcAft>
                <a:spcPts val="600"/>
              </a:spcAft>
              <a:buFont typeface="Arial" panose="020B0604020202020204" pitchFamily="34" charset="0"/>
              <a:buChar char="•"/>
            </a:pPr>
            <a:endParaRPr lang="en-US" sz="2400" b="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400" b="0" dirty="0" err="1">
              <a:gradFill>
                <a:gsLst>
                  <a:gs pos="2917">
                    <a:schemeClr val="tx1"/>
                  </a:gs>
                  <a:gs pos="30000">
                    <a:schemeClr val="tx1"/>
                  </a:gs>
                </a:gsLst>
                <a:lin ang="5400000" scaled="0"/>
              </a:gradFill>
              <a:latin typeface="MS Reference Sans Serif" panose="020B0604030504040204" pitchFamily="34" charset="0"/>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244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63D1A-2E5C-4852-8E6A-D3514156B12C}"/>
              </a:ext>
            </a:extLst>
          </p:cNvPr>
          <p:cNvPicPr>
            <a:picLocks noChangeAspect="1"/>
          </p:cNvPicPr>
          <p:nvPr/>
        </p:nvPicPr>
        <p:blipFill>
          <a:blip r:embed="rId3"/>
          <a:stretch>
            <a:fillRect/>
          </a:stretch>
        </p:blipFill>
        <p:spPr>
          <a:xfrm>
            <a:off x="1870490" y="2514600"/>
            <a:ext cx="7308321" cy="3969628"/>
          </a:xfrm>
          <a:prstGeom prst="rect">
            <a:avLst/>
          </a:prstGeom>
        </p:spPr>
      </p:pic>
      <p:sp>
        <p:nvSpPr>
          <p:cNvPr id="2" name="Title 1"/>
          <p:cNvSpPr>
            <a:spLocks noGrp="1"/>
          </p:cNvSpPr>
          <p:nvPr>
            <p:ph type="title"/>
          </p:nvPr>
        </p:nvSpPr>
        <p:spPr>
          <a:xfrm>
            <a:off x="1806257" y="228601"/>
            <a:ext cx="8572062" cy="606157"/>
          </a:xfrm>
        </p:spPr>
        <p:txBody>
          <a:bodyPr/>
          <a:lstStyle/>
          <a:p>
            <a:r>
              <a:rPr lang="en-US" sz="3970" dirty="0">
                <a:solidFill>
                  <a:srgbClr val="4B4B4B"/>
                </a:solidFill>
                <a:latin typeface="MS Reference Sans Serif" panose="020B0604030504040204" pitchFamily="34" charset="0"/>
              </a:rPr>
              <a:t>Finding Shadow Admins</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609601" y="914401"/>
            <a:ext cx="9518120" cy="1280351"/>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S Reference Sans Serif" panose="020B0604030504040204" pitchFamily="34" charset="0"/>
              </a:rPr>
              <a:t>See GIT - Updated ACL scripts</a:t>
            </a:r>
          </a:p>
          <a:p>
            <a:pPr>
              <a:lnSpc>
                <a:spcPct val="90000"/>
              </a:lnSpc>
              <a:spcAft>
                <a:spcPts val="600"/>
              </a:spcAft>
            </a:pPr>
            <a:r>
              <a:rPr lang="en-US" dirty="0">
                <a:gradFill>
                  <a:gsLst>
                    <a:gs pos="2917">
                      <a:schemeClr val="tx1"/>
                    </a:gs>
                    <a:gs pos="30000">
                      <a:schemeClr val="tx1"/>
                    </a:gs>
                  </a:gsLst>
                  <a:lin ang="5400000" scaled="0"/>
                </a:gradFill>
                <a:latin typeface="MS Reference Sans Serif" panose="020B0604030504040204" pitchFamily="34" charset="0"/>
              </a:rPr>
              <a:t>Source: https://gallery.technet.microsoft.com/Active-Directory-OU-1d09f989</a:t>
            </a:r>
          </a:p>
          <a:p>
            <a:pPr>
              <a:lnSpc>
                <a:spcPct val="90000"/>
              </a:lnSpc>
              <a:spcAft>
                <a:spcPts val="600"/>
              </a:spcAft>
            </a:pPr>
            <a:endParaRPr lang="en-US" sz="2400" dirty="0" err="1">
              <a:gradFill>
                <a:gsLst>
                  <a:gs pos="2917">
                    <a:schemeClr val="tx1"/>
                  </a:gs>
                  <a:gs pos="30000">
                    <a:schemeClr val="tx1"/>
                  </a:gs>
                </a:gsLst>
                <a:lin ang="5400000" scaled="0"/>
              </a:gradFill>
              <a:latin typeface="MS Reference Sans Serif" panose="020B0604030504040204" pitchFamily="34" charset="0"/>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395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1"/>
            <a:ext cx="9235319" cy="606157"/>
          </a:xfrm>
        </p:spPr>
        <p:txBody>
          <a:bodyPr/>
          <a:lstStyle/>
          <a:p>
            <a:r>
              <a:rPr lang="en-US" sz="3970" dirty="0">
                <a:solidFill>
                  <a:srgbClr val="4B4B4B"/>
                </a:solidFill>
                <a:latin typeface="MS Reference Sans Serif" panose="020B0604030504040204" pitchFamily="34" charset="0"/>
              </a:rPr>
              <a:t>Why find and limit # of admins</a:t>
            </a:r>
            <a:endParaRPr lang="en-US" sz="3970" dirty="0">
              <a:solidFill>
                <a:schemeClr val="accent6"/>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1870490" y="1860258"/>
            <a:ext cx="942466"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70B9D1E-C151-4931-AC44-C239CF538C12}"/>
              </a:ext>
            </a:extLst>
          </p:cNvPr>
          <p:cNvSpPr txBox="1"/>
          <p:nvPr/>
        </p:nvSpPr>
        <p:spPr>
          <a:xfrm>
            <a:off x="609601" y="914401"/>
            <a:ext cx="9518120" cy="42350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These are:</a:t>
            </a: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The accounts the attackers are targeting.</a:t>
            </a: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The credentials they want</a:t>
            </a: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The credentials laying dormant on systems</a:t>
            </a: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These are the groups where you need to require separate administrative accounts</a:t>
            </a: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cxnSp>
        <p:nvCxnSpPr>
          <p:cNvPr id="7" name="Straight Connector 6">
            <a:extLst>
              <a:ext uri="{FF2B5EF4-FFF2-40B4-BE49-F238E27FC236}">
                <a16:creationId xmlns:a16="http://schemas.microsoft.com/office/drawing/2014/main" id="{DDF74805-22AE-4D3D-B2CA-C7EDAE1E361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173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#2 Admins – Quick Win</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5155257"/>
          </a:xfrm>
          <a:prstGeom prst="rect">
            <a:avLst/>
          </a:prstGeom>
          <a:noFill/>
        </p:spPr>
        <p:txBody>
          <a:bodyPr wrap="square" lIns="182880" tIns="146304" rIns="182880" bIns="146304" rtlCol="0">
            <a:spAutoFit/>
          </a:bodyPr>
          <a:lstStyle/>
          <a:p>
            <a:pPr marL="742950" indent="-742950">
              <a:lnSpc>
                <a:spcPct val="90000"/>
              </a:lnSpc>
              <a:spcAft>
                <a:spcPts val="600"/>
              </a:spcAft>
              <a:buFont typeface="+mj-lt"/>
              <a:buAutoNum type="arabicPeriod"/>
            </a:pPr>
            <a:r>
              <a:rPr lang="en-US" sz="4000" dirty="0">
                <a:gradFill>
                  <a:gsLst>
                    <a:gs pos="2917">
                      <a:schemeClr val="tx1"/>
                    </a:gs>
                    <a:gs pos="30000">
                      <a:schemeClr val="tx1"/>
                    </a:gs>
                  </a:gsLst>
                  <a:lin ang="5400000" scaled="0"/>
                </a:gradFill>
              </a:rPr>
              <a:t>Separate admin accounts </a:t>
            </a:r>
          </a:p>
          <a:p>
            <a:pPr marL="742950" indent="-742950">
              <a:lnSpc>
                <a:spcPct val="90000"/>
              </a:lnSpc>
              <a:spcAft>
                <a:spcPts val="600"/>
              </a:spcAft>
              <a:buFont typeface="+mj-lt"/>
              <a:buAutoNum type="arabicPeriod"/>
            </a:pPr>
            <a:endParaRPr lang="en-US" sz="4000" dirty="0">
              <a:gradFill>
                <a:gsLst>
                  <a:gs pos="2917">
                    <a:schemeClr val="tx1"/>
                  </a:gs>
                  <a:gs pos="30000">
                    <a:schemeClr val="tx1"/>
                  </a:gs>
                </a:gsLst>
                <a:lin ang="5400000" scaled="0"/>
              </a:gradFill>
            </a:endParaRPr>
          </a:p>
          <a:p>
            <a:pPr marL="742950" indent="-742950">
              <a:lnSpc>
                <a:spcPct val="90000"/>
              </a:lnSpc>
              <a:spcAft>
                <a:spcPts val="600"/>
              </a:spcAft>
              <a:buFont typeface="+mj-lt"/>
              <a:buAutoNum type="arabicPeriod"/>
            </a:pPr>
            <a:r>
              <a:rPr lang="en-US" sz="4000" dirty="0">
                <a:gradFill>
                  <a:gsLst>
                    <a:gs pos="2917">
                      <a:schemeClr val="tx1"/>
                    </a:gs>
                    <a:gs pos="30000">
                      <a:schemeClr val="tx1"/>
                    </a:gs>
                  </a:gsLst>
                  <a:lin ang="5400000" scaled="0"/>
                </a:gradFill>
              </a:rPr>
              <a:t>Block login access across tiers</a:t>
            </a:r>
          </a:p>
          <a:p>
            <a:pPr marL="742950" indent="-742950">
              <a:lnSpc>
                <a:spcPct val="90000"/>
              </a:lnSpc>
              <a:spcAft>
                <a:spcPts val="600"/>
              </a:spcAft>
              <a:buFont typeface="+mj-lt"/>
              <a:buAutoNum type="arabicPeriod"/>
            </a:pPr>
            <a:endParaRPr lang="en-US" sz="4000" dirty="0">
              <a:gradFill>
                <a:gsLst>
                  <a:gs pos="2917">
                    <a:schemeClr val="tx1"/>
                  </a:gs>
                  <a:gs pos="30000">
                    <a:schemeClr val="tx1"/>
                  </a:gs>
                </a:gsLst>
                <a:lin ang="5400000" scaled="0"/>
              </a:gradFill>
            </a:endParaRPr>
          </a:p>
          <a:p>
            <a:pPr marL="742950" indent="-742950">
              <a:lnSpc>
                <a:spcPct val="90000"/>
              </a:lnSpc>
              <a:spcAft>
                <a:spcPts val="600"/>
              </a:spcAft>
              <a:buFont typeface="+mj-lt"/>
              <a:buAutoNum type="arabicPeriod"/>
            </a:pPr>
            <a:r>
              <a:rPr lang="en-US" sz="4000" dirty="0">
                <a:gradFill>
                  <a:gsLst>
                    <a:gs pos="2917">
                      <a:schemeClr val="tx1"/>
                    </a:gs>
                    <a:gs pos="30000">
                      <a:schemeClr val="tx1"/>
                    </a:gs>
                  </a:gsLst>
                  <a:lin ang="5400000" scaled="0"/>
                </a:gradFill>
              </a:rPr>
              <a:t>Move Admin users and groups to Admin OU</a:t>
            </a:r>
          </a:p>
          <a:p>
            <a:pPr>
              <a:lnSpc>
                <a:spcPct val="90000"/>
              </a:lnSpc>
              <a:spcAft>
                <a:spcPts val="600"/>
              </a:spcAft>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32311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Simple Deploy – 2. Block Admins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3450175"/>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S Reference Sans Serif" panose="020B0604030504040204" pitchFamily="34" charset="0"/>
              </a:rPr>
              <a:t>Create separate administrator accounts – built-in and shadow admins</a:t>
            </a:r>
          </a:p>
          <a:p>
            <a:pPr>
              <a:lnSpc>
                <a:spcPct val="90000"/>
              </a:lnSpc>
              <a:spcAft>
                <a:spcPts val="600"/>
              </a:spcAft>
            </a:pPr>
            <a:endParaRPr lang="en-US" sz="32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3200" dirty="0">
                <a:gradFill>
                  <a:gsLst>
                    <a:gs pos="2917">
                      <a:schemeClr val="tx1"/>
                    </a:gs>
                    <a:gs pos="30000">
                      <a:schemeClr val="tx1"/>
                    </a:gs>
                  </a:gsLst>
                  <a:lin ang="5400000" scaled="0"/>
                </a:gradFill>
                <a:latin typeface="MS Reference Sans Serif" panose="020B0604030504040204" pitchFamily="34" charset="0"/>
              </a:rPr>
              <a:t>Don’t forget to create accounts for the helpdesk!</a:t>
            </a:r>
          </a:p>
          <a:p>
            <a:pPr>
              <a:lnSpc>
                <a:spcPct val="90000"/>
              </a:lnSpc>
              <a:spcAft>
                <a:spcPts val="600"/>
              </a:spcAft>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97590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7" y="304800"/>
            <a:ext cx="7799754" cy="1060863"/>
          </a:xfrm>
        </p:spPr>
        <p:txBody>
          <a:bodyPr/>
          <a:lstStyle/>
          <a:p>
            <a:r>
              <a:rPr lang="en-US" dirty="0">
                <a:solidFill>
                  <a:srgbClr val="293352"/>
                </a:solidFill>
                <a:latin typeface="MS Reference Sans Serif" panose="020B0604030504040204" pitchFamily="34" charset="0"/>
              </a:rPr>
              <a:t>Tiered Guidelines</a:t>
            </a:r>
          </a:p>
        </p:txBody>
      </p:sp>
      <p:sp>
        <p:nvSpPr>
          <p:cNvPr id="7" name="Text Placeholder 4">
            <a:extLst>
              <a:ext uri="{FF2B5EF4-FFF2-40B4-BE49-F238E27FC236}">
                <a16:creationId xmlns:a16="http://schemas.microsoft.com/office/drawing/2014/main" id="{182DC9D8-F865-4AD2-B3C2-B7719EE8E055}"/>
              </a:ext>
            </a:extLst>
          </p:cNvPr>
          <p:cNvSpPr txBox="1">
            <a:spLocks/>
          </p:cNvSpPr>
          <p:nvPr/>
        </p:nvSpPr>
        <p:spPr>
          <a:xfrm>
            <a:off x="281933" y="4612121"/>
            <a:ext cx="11354715" cy="1608843"/>
          </a:xfrm>
          <a:prstGeom prst="rect">
            <a:avLst/>
          </a:prstGeom>
          <a:solidFill>
            <a:schemeClr val="bg1">
              <a:lumMod val="95000"/>
            </a:schemeClr>
          </a:solidFill>
          <a:ln w="28575">
            <a:solidFill>
              <a:srgbClr val="232F3E"/>
            </a:solidFill>
          </a:ln>
        </p:spPr>
        <p:txBody>
          <a:bodyPr vert="horz" lIns="182732" tIns="137049" rIns="91365" bIns="45684" rtlCol="0">
            <a:normAutofit/>
          </a:bodyPr>
          <a:lstStyle>
            <a:lvl1pPr eaLnBrk="1" hangingPunct="1">
              <a:lnSpc>
                <a:spcPct val="120000"/>
              </a:lnSpc>
              <a:defRPr sz="1400" kern="800">
                <a:solidFill>
                  <a:schemeClr val="tx1"/>
                </a:solidFill>
                <a:latin typeface="+mn-lt"/>
                <a:cs typeface="Segoe UI Light"/>
              </a:defRPr>
            </a:lvl1pPr>
            <a:lvl2pPr eaLnBrk="1" hangingPunct="1">
              <a:lnSpc>
                <a:spcPct val="120000"/>
              </a:lnSpc>
              <a:defRPr sz="1400" kern="800">
                <a:solidFill>
                  <a:schemeClr val="tx1"/>
                </a:solidFill>
                <a:latin typeface="+mn-lt"/>
                <a:cs typeface="Segoe UI Light"/>
              </a:defRPr>
            </a:lvl2pPr>
            <a:lvl3pPr eaLnBrk="1" hangingPunct="1">
              <a:lnSpc>
                <a:spcPct val="120000"/>
              </a:lnSpc>
              <a:defRPr sz="1400" kern="800">
                <a:solidFill>
                  <a:schemeClr val="tx1"/>
                </a:solidFill>
                <a:latin typeface="+mn-lt"/>
                <a:cs typeface="Segoe UI Light"/>
              </a:defRPr>
            </a:lvl3pPr>
            <a:lvl4pPr eaLnBrk="1" hangingPunct="1">
              <a:lnSpc>
                <a:spcPct val="120000"/>
              </a:lnSpc>
              <a:defRPr sz="1400" kern="800">
                <a:solidFill>
                  <a:schemeClr val="tx1"/>
                </a:solidFill>
                <a:latin typeface="+mn-lt"/>
                <a:cs typeface="Segoe UI Light"/>
              </a:defRPr>
            </a:lvl4pPr>
            <a:lvl5pPr eaLnBrk="1" hangingPunct="1">
              <a:lnSpc>
                <a:spcPct val="120000"/>
              </a:lnSpc>
              <a:defRPr sz="1400" kern="800">
                <a:solidFill>
                  <a:schemeClr val="tx1"/>
                </a:solidFill>
                <a:latin typeface="+mn-lt"/>
                <a:cs typeface="Segoe UI Light"/>
              </a:defRPr>
            </a:lvl5pPr>
          </a:lstStyle>
          <a:p>
            <a:pPr defTabSz="913808" fontAlgn="auto">
              <a:spcBef>
                <a:spcPts val="0"/>
              </a:spcBef>
              <a:spcAft>
                <a:spcPts val="0"/>
              </a:spcAft>
              <a:defRPr/>
            </a:pPr>
            <a:endParaRPr lang="en-US" sz="1372" b="0" dirty="0">
              <a:solidFill>
                <a:srgbClr val="FFFFFF"/>
              </a:solidFill>
              <a:latin typeface="Segoe UI Semilight" panose="020B0402040204020203" pitchFamily="34" charset="0"/>
              <a:cs typeface="Segoe UI Semilight" panose="020B0402040204020203" pitchFamily="34" charset="0"/>
            </a:endParaRPr>
          </a:p>
        </p:txBody>
      </p:sp>
      <p:sp>
        <p:nvSpPr>
          <p:cNvPr id="8" name="Text Placeholder 5">
            <a:extLst>
              <a:ext uri="{FF2B5EF4-FFF2-40B4-BE49-F238E27FC236}">
                <a16:creationId xmlns:a16="http://schemas.microsoft.com/office/drawing/2014/main" id="{25C6A742-C46B-4461-BE29-4ABD70B4925C}"/>
              </a:ext>
            </a:extLst>
          </p:cNvPr>
          <p:cNvSpPr txBox="1">
            <a:spLocks/>
          </p:cNvSpPr>
          <p:nvPr/>
        </p:nvSpPr>
        <p:spPr>
          <a:xfrm>
            <a:off x="281933" y="2893165"/>
            <a:ext cx="11354715" cy="1610764"/>
          </a:xfrm>
          <a:prstGeom prst="rect">
            <a:avLst/>
          </a:prstGeom>
          <a:solidFill>
            <a:schemeClr val="bg1">
              <a:lumMod val="95000"/>
            </a:schemeClr>
          </a:solidFill>
          <a:ln w="28575">
            <a:solidFill>
              <a:srgbClr val="232F3E"/>
            </a:solidFill>
          </a:ln>
        </p:spPr>
        <p:txBody>
          <a:bodyPr vert="horz" lIns="182732" tIns="137049" rIns="91365" bIns="45684" rtlCol="0">
            <a:normAutofit/>
          </a:bodyPr>
          <a:lstStyle>
            <a:lvl1pPr eaLnBrk="1" hangingPunct="1">
              <a:lnSpc>
                <a:spcPct val="120000"/>
              </a:lnSpc>
              <a:defRPr sz="1400" kern="800">
                <a:solidFill>
                  <a:schemeClr val="bg1"/>
                </a:solidFill>
                <a:latin typeface="+mn-lt"/>
                <a:cs typeface="Segoe UI Light"/>
              </a:defRPr>
            </a:lvl1pPr>
            <a:lvl2pPr eaLnBrk="1" hangingPunct="1">
              <a:lnSpc>
                <a:spcPct val="120000"/>
              </a:lnSpc>
              <a:defRPr sz="1400" kern="800">
                <a:solidFill>
                  <a:schemeClr val="bg1"/>
                </a:solidFill>
                <a:latin typeface="+mn-lt"/>
                <a:cs typeface="Segoe UI Light"/>
              </a:defRPr>
            </a:lvl2pPr>
            <a:lvl3pPr eaLnBrk="1" hangingPunct="1">
              <a:lnSpc>
                <a:spcPct val="120000"/>
              </a:lnSpc>
              <a:defRPr sz="1400" kern="800">
                <a:solidFill>
                  <a:schemeClr val="bg1"/>
                </a:solidFill>
                <a:latin typeface="+mn-lt"/>
                <a:cs typeface="Segoe UI Light"/>
              </a:defRPr>
            </a:lvl3pPr>
            <a:lvl4pPr eaLnBrk="1" hangingPunct="1">
              <a:lnSpc>
                <a:spcPct val="120000"/>
              </a:lnSpc>
              <a:defRPr sz="1400" kern="800">
                <a:solidFill>
                  <a:schemeClr val="bg1"/>
                </a:solidFill>
                <a:latin typeface="+mn-lt"/>
                <a:cs typeface="Segoe UI Light"/>
              </a:defRPr>
            </a:lvl4pPr>
            <a:lvl5pPr eaLnBrk="1" hangingPunct="1">
              <a:lnSpc>
                <a:spcPct val="120000"/>
              </a:lnSpc>
              <a:defRPr sz="1400" kern="800">
                <a:solidFill>
                  <a:schemeClr val="bg1"/>
                </a:solidFill>
                <a:latin typeface="+mn-lt"/>
                <a:cs typeface="Segoe UI Light"/>
              </a:defRPr>
            </a:lvl5pPr>
          </a:lstStyle>
          <a:p>
            <a:pPr defTabSz="913808" fontAlgn="auto">
              <a:spcBef>
                <a:spcPts val="0"/>
              </a:spcBef>
              <a:spcAft>
                <a:spcPts val="0"/>
              </a:spcAft>
              <a:defRPr/>
            </a:pPr>
            <a:endParaRPr lang="en-US" sz="1372" b="0" dirty="0">
              <a:solidFill>
                <a:srgbClr val="FFFFFF"/>
              </a:solidFill>
              <a:latin typeface="Segoe UI Semilight" panose="020B04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437E414F-39D6-4560-AD78-EE55B4CF08E0}"/>
              </a:ext>
            </a:extLst>
          </p:cNvPr>
          <p:cNvSpPr/>
          <p:nvPr/>
        </p:nvSpPr>
        <p:spPr bwMode="auto">
          <a:xfrm>
            <a:off x="9971504" y="4610091"/>
            <a:ext cx="1665145" cy="1610872"/>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D89869A2-94D2-46DF-BDFE-6902DFECF533}"/>
              </a:ext>
            </a:extLst>
          </p:cNvPr>
          <p:cNvSpPr/>
          <p:nvPr/>
        </p:nvSpPr>
        <p:spPr bwMode="auto">
          <a:xfrm>
            <a:off x="9971504" y="2893165"/>
            <a:ext cx="1665145" cy="1610764"/>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8314D1-D6F3-4F53-8F78-BAD1290A340C}"/>
              </a:ext>
            </a:extLst>
          </p:cNvPr>
          <p:cNvSpPr txBox="1">
            <a:spLocks/>
          </p:cNvSpPr>
          <p:nvPr/>
        </p:nvSpPr>
        <p:spPr>
          <a:xfrm>
            <a:off x="281933" y="1174237"/>
            <a:ext cx="11354715" cy="1610875"/>
          </a:xfrm>
          <a:prstGeom prst="rect">
            <a:avLst/>
          </a:prstGeom>
          <a:solidFill>
            <a:schemeClr val="bg1">
              <a:lumMod val="95000"/>
            </a:schemeClr>
          </a:solidFill>
          <a:ln w="28575">
            <a:solidFill>
              <a:srgbClr val="232F3E"/>
            </a:solidFill>
          </a:ln>
        </p:spPr>
        <p:txBody>
          <a:bodyPr vert="horz" lIns="182732" tIns="137049" rIns="91365" bIns="45684" rtlCol="0">
            <a:normAutofit/>
          </a:bodyPr>
          <a:lstStyle>
            <a:lvl1pPr eaLnBrk="1" hangingPunct="1">
              <a:lnSpc>
                <a:spcPct val="120000"/>
              </a:lnSpc>
              <a:defRPr sz="1400" kern="800">
                <a:solidFill>
                  <a:schemeClr val="bg1"/>
                </a:solidFill>
                <a:latin typeface="+mn-lt"/>
                <a:cs typeface="Segoe UI Light"/>
              </a:defRPr>
            </a:lvl1pPr>
            <a:lvl2pPr eaLnBrk="1" hangingPunct="1">
              <a:lnSpc>
                <a:spcPct val="120000"/>
              </a:lnSpc>
              <a:defRPr sz="1400" kern="800">
                <a:solidFill>
                  <a:schemeClr val="bg1"/>
                </a:solidFill>
                <a:latin typeface="+mn-lt"/>
                <a:cs typeface="Segoe UI Light"/>
              </a:defRPr>
            </a:lvl2pPr>
            <a:lvl3pPr eaLnBrk="1" hangingPunct="1">
              <a:lnSpc>
                <a:spcPct val="120000"/>
              </a:lnSpc>
              <a:defRPr sz="1400" kern="800">
                <a:solidFill>
                  <a:schemeClr val="bg1"/>
                </a:solidFill>
                <a:latin typeface="+mn-lt"/>
                <a:cs typeface="Segoe UI Light"/>
              </a:defRPr>
            </a:lvl3pPr>
            <a:lvl4pPr eaLnBrk="1" hangingPunct="1">
              <a:lnSpc>
                <a:spcPct val="120000"/>
              </a:lnSpc>
              <a:defRPr sz="1400" kern="800">
                <a:solidFill>
                  <a:schemeClr val="bg1"/>
                </a:solidFill>
                <a:latin typeface="+mn-lt"/>
                <a:cs typeface="Segoe UI Light"/>
              </a:defRPr>
            </a:lvl4pPr>
            <a:lvl5pPr eaLnBrk="1" hangingPunct="1">
              <a:lnSpc>
                <a:spcPct val="120000"/>
              </a:lnSpc>
              <a:defRPr sz="1400" kern="800">
                <a:solidFill>
                  <a:schemeClr val="bg1"/>
                </a:solidFill>
                <a:latin typeface="+mn-lt"/>
                <a:cs typeface="Segoe UI Light"/>
              </a:defRPr>
            </a:lvl5pPr>
          </a:lstStyle>
          <a:p>
            <a:pPr defTabSz="913572" fontAlgn="auto">
              <a:spcBef>
                <a:spcPts val="588"/>
              </a:spcBef>
              <a:spcAft>
                <a:spcPts val="0"/>
              </a:spcAft>
              <a:defRPr/>
            </a:pPr>
            <a:endParaRPr lang="en-US" sz="1372" b="0" dirty="0">
              <a:solidFill>
                <a:srgbClr val="505050"/>
              </a:solidFill>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1C11162D-6684-43D3-A75B-24E742C20773}"/>
              </a:ext>
            </a:extLst>
          </p:cNvPr>
          <p:cNvSpPr/>
          <p:nvPr/>
        </p:nvSpPr>
        <p:spPr bwMode="auto">
          <a:xfrm>
            <a:off x="9971504" y="1174238"/>
            <a:ext cx="1665145" cy="161087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C8B8E559-E945-42D5-9D8B-E955EB113229}"/>
              </a:ext>
            </a:extLst>
          </p:cNvPr>
          <p:cNvSpPr txBox="1"/>
          <p:nvPr/>
        </p:nvSpPr>
        <p:spPr>
          <a:xfrm>
            <a:off x="1714321" y="1132296"/>
            <a:ext cx="8366601" cy="1610872"/>
          </a:xfrm>
          <a:prstGeom prst="rect">
            <a:avLst/>
          </a:prstGeom>
          <a:noFill/>
        </p:spPr>
        <p:txBody>
          <a:bodyPr wrap="square" lIns="179285" tIns="143428" rIns="179285" bIns="143428" rtlCol="0" anchor="t">
            <a:noAutofit/>
          </a:bodyPr>
          <a:lstStyle/>
          <a:p>
            <a:pPr defTabSz="914437" fontAlgn="auto">
              <a:lnSpc>
                <a:spcPct val="110000"/>
              </a:lnSpc>
              <a:spcBef>
                <a:spcPts val="0"/>
              </a:spcBef>
              <a:spcAft>
                <a:spcPts val="588"/>
              </a:spcAft>
              <a:defRPr/>
            </a:pPr>
            <a:r>
              <a:rPr lang="en-US" sz="2133" dirty="0">
                <a:solidFill>
                  <a:schemeClr val="tx1">
                    <a:lumMod val="50000"/>
                  </a:schemeClr>
                </a:solidFill>
                <a:latin typeface="Calibri" panose="020F0502020204030204" pitchFamily="34" charset="0"/>
                <a:cs typeface="Calibri" panose="020F0502020204030204" pitchFamily="34" charset="0"/>
              </a:rPr>
              <a:t>Accounts which have the ability to manage identity and permissions enterprise-wide.</a:t>
            </a:r>
          </a:p>
          <a:p>
            <a:pPr defTabSz="914437" fontAlgn="auto">
              <a:spcBef>
                <a:spcPts val="0"/>
              </a:spcBef>
              <a:spcAft>
                <a:spcPts val="0"/>
              </a:spcAft>
              <a:defRPr/>
            </a:pPr>
            <a:endParaRPr lang="en-US" sz="1867" dirty="0">
              <a:solidFill>
                <a:schemeClr val="tx1">
                  <a:lumMod val="50000"/>
                </a:schemeClr>
              </a:solidFill>
              <a:latin typeface="Calibri" panose="020F0502020204030204" pitchFamily="34" charset="0"/>
              <a:cs typeface="Calibri" panose="020F0502020204030204" pitchFamily="34" charset="0"/>
            </a:endParaRPr>
          </a:p>
          <a:p>
            <a:pPr defTabSz="914437" fontAlgn="auto">
              <a:spcBef>
                <a:spcPts val="0"/>
              </a:spcBef>
              <a:spcAft>
                <a:spcPts val="0"/>
              </a:spcAft>
              <a:defRPr/>
            </a:pPr>
            <a:r>
              <a:rPr lang="en-US" sz="1867" dirty="0">
                <a:solidFill>
                  <a:schemeClr val="tx1">
                    <a:lumMod val="50000"/>
                  </a:schemeClr>
                </a:solidFill>
                <a:latin typeface="Calibri" panose="020F0502020204030204" pitchFamily="34" charset="0"/>
                <a:cs typeface="Calibri" panose="020F0502020204030204" pitchFamily="34" charset="0"/>
              </a:rPr>
              <a:t>Objects: Domain Controllers and systems that manage DCs</a:t>
            </a:r>
          </a:p>
        </p:txBody>
      </p:sp>
      <p:sp>
        <p:nvSpPr>
          <p:cNvPr id="74" name="TextBox 73">
            <a:extLst>
              <a:ext uri="{FF2B5EF4-FFF2-40B4-BE49-F238E27FC236}">
                <a16:creationId xmlns:a16="http://schemas.microsoft.com/office/drawing/2014/main" id="{D44A5068-2BFB-44AF-996E-DFB4F2EFDCCE}"/>
              </a:ext>
            </a:extLst>
          </p:cNvPr>
          <p:cNvSpPr txBox="1"/>
          <p:nvPr/>
        </p:nvSpPr>
        <p:spPr>
          <a:xfrm>
            <a:off x="479990" y="1180633"/>
            <a:ext cx="1303988" cy="1044159"/>
          </a:xfrm>
          <a:prstGeom prst="rect">
            <a:avLst/>
          </a:prstGeom>
          <a:noFill/>
        </p:spPr>
        <p:txBody>
          <a:bodyPr wrap="square" lIns="179285" tIns="143428" rIns="179285" bIns="143428" rtlCol="0" anchor="t">
            <a:spAutoFit/>
          </a:bodyPr>
          <a:lstStyle/>
          <a:p>
            <a:pPr defTabSz="913808" fontAlgn="auto">
              <a:spcBef>
                <a:spcPts val="0"/>
              </a:spcBef>
              <a:spcAft>
                <a:spcPts val="0"/>
              </a:spcAft>
              <a:defRPr/>
            </a:pPr>
            <a:r>
              <a:rPr lang="en-US" sz="2353" kern="800" dirty="0">
                <a:solidFill>
                  <a:schemeClr val="tx1">
                    <a:lumMod val="50000"/>
                  </a:schemeClr>
                </a:solidFill>
                <a:latin typeface="+mn-lt"/>
                <a:cs typeface="Segoe UI Semilight" panose="020B0402040204020203" pitchFamily="34" charset="0"/>
              </a:rPr>
              <a:t>Tier 0</a:t>
            </a:r>
            <a:r>
              <a:rPr lang="en-US" sz="2353" dirty="0">
                <a:solidFill>
                  <a:schemeClr val="tx1">
                    <a:lumMod val="50000"/>
                  </a:schemeClr>
                </a:solidFill>
                <a:latin typeface="+mn-lt"/>
                <a:cs typeface="Segoe UI Semilight" panose="020B0402040204020203" pitchFamily="34" charset="0"/>
              </a:rPr>
              <a:t>  </a:t>
            </a:r>
            <a:endParaRPr lang="en-US" sz="1275" kern="800" dirty="0">
              <a:solidFill>
                <a:schemeClr val="tx1">
                  <a:lumMod val="50000"/>
                </a:schemeClr>
              </a:solidFill>
              <a:latin typeface="+mn-lt"/>
              <a:cs typeface="Segoe UI Semilight" panose="020B0402040204020203" pitchFamily="34" charset="0"/>
            </a:endParaRPr>
          </a:p>
          <a:p>
            <a:pPr defTabSz="913808" fontAlgn="auto">
              <a:spcBef>
                <a:spcPts val="0"/>
              </a:spcBef>
              <a:spcAft>
                <a:spcPts val="0"/>
              </a:spcAft>
              <a:defRPr/>
            </a:pPr>
            <a:r>
              <a:rPr lang="en-US" sz="1275" kern="800" dirty="0">
                <a:solidFill>
                  <a:schemeClr val="tx1">
                    <a:lumMod val="50000"/>
                  </a:schemeClr>
                </a:solidFill>
                <a:latin typeface="+mn-lt"/>
                <a:cs typeface="Segoe UI Semilight" panose="020B0402040204020203" pitchFamily="34" charset="0"/>
              </a:rPr>
              <a:t>Domain Admins</a:t>
            </a:r>
          </a:p>
        </p:txBody>
      </p:sp>
      <p:sp>
        <p:nvSpPr>
          <p:cNvPr id="114" name="TextBox 113">
            <a:extLst>
              <a:ext uri="{FF2B5EF4-FFF2-40B4-BE49-F238E27FC236}">
                <a16:creationId xmlns:a16="http://schemas.microsoft.com/office/drawing/2014/main" id="{101AEFBE-7CEF-4718-930F-69EEF160C9EF}"/>
              </a:ext>
            </a:extLst>
          </p:cNvPr>
          <p:cNvSpPr txBox="1"/>
          <p:nvPr/>
        </p:nvSpPr>
        <p:spPr>
          <a:xfrm>
            <a:off x="465423" y="2900767"/>
            <a:ext cx="1318555" cy="968689"/>
          </a:xfrm>
          <a:prstGeom prst="rect">
            <a:avLst/>
          </a:prstGeom>
          <a:noFill/>
        </p:spPr>
        <p:txBody>
          <a:bodyPr wrap="square" lIns="179285" tIns="143428" rIns="179285" bIns="143428" rtlCol="0" anchor="t">
            <a:spAutoFit/>
          </a:bodyPr>
          <a:lstStyle/>
          <a:p>
            <a:pPr defTabSz="914437" fontAlgn="auto">
              <a:lnSpc>
                <a:spcPct val="90000"/>
              </a:lnSpc>
              <a:spcBef>
                <a:spcPts val="0"/>
              </a:spcBef>
              <a:spcAft>
                <a:spcPts val="588"/>
              </a:spcAft>
              <a:defRPr/>
            </a:pPr>
            <a:r>
              <a:rPr lang="en-US" sz="2353" kern="800" dirty="0">
                <a:solidFill>
                  <a:schemeClr val="tx1">
                    <a:lumMod val="50000"/>
                  </a:schemeClr>
                </a:solidFill>
                <a:latin typeface="+mn-lt"/>
                <a:cs typeface="Segoe UI Semilight" panose="020B0402040204020203" pitchFamily="34" charset="0"/>
              </a:rPr>
              <a:t>Tier 1  </a:t>
            </a:r>
            <a:r>
              <a:rPr lang="en-US" sz="1275" kern="800" dirty="0">
                <a:solidFill>
                  <a:schemeClr val="tx1">
                    <a:lumMod val="50000"/>
                  </a:schemeClr>
                </a:solidFill>
                <a:latin typeface="+mn-lt"/>
                <a:cs typeface="Segoe UI Semilight" panose="020B0402040204020203" pitchFamily="34" charset="0"/>
              </a:rPr>
              <a:t>Server   Admins </a:t>
            </a:r>
          </a:p>
        </p:txBody>
      </p:sp>
      <p:sp>
        <p:nvSpPr>
          <p:cNvPr id="115" name="TextBox 114">
            <a:extLst>
              <a:ext uri="{FF2B5EF4-FFF2-40B4-BE49-F238E27FC236}">
                <a16:creationId xmlns:a16="http://schemas.microsoft.com/office/drawing/2014/main" id="{82CFBF70-E94F-4EA6-B07F-C5A06FC7980E}"/>
              </a:ext>
            </a:extLst>
          </p:cNvPr>
          <p:cNvSpPr txBox="1"/>
          <p:nvPr/>
        </p:nvSpPr>
        <p:spPr>
          <a:xfrm>
            <a:off x="1714320" y="2831118"/>
            <a:ext cx="8257184" cy="1576341"/>
          </a:xfrm>
          <a:prstGeom prst="rect">
            <a:avLst/>
          </a:prstGeom>
          <a:noFill/>
        </p:spPr>
        <p:txBody>
          <a:bodyPr wrap="square" lIns="179285" tIns="143428" rIns="179285" bIns="143428" rtlCol="0" anchor="t">
            <a:noAutofit/>
          </a:bodyPr>
          <a:lstStyle/>
          <a:p>
            <a:pPr defTabSz="914437" fontAlgn="auto">
              <a:lnSpc>
                <a:spcPct val="110000"/>
              </a:lnSpc>
              <a:spcBef>
                <a:spcPts val="0"/>
              </a:spcBef>
              <a:spcAft>
                <a:spcPts val="588"/>
              </a:spcAft>
              <a:defRPr/>
            </a:pPr>
            <a:r>
              <a:rPr lang="en-US" sz="2133" dirty="0">
                <a:solidFill>
                  <a:schemeClr val="tx1">
                    <a:lumMod val="50000"/>
                  </a:schemeClr>
                </a:solidFill>
                <a:latin typeface="Calibri" panose="020F0502020204030204" pitchFamily="34" charset="0"/>
                <a:cs typeface="Calibri" panose="020F0502020204030204" pitchFamily="34" charset="0"/>
              </a:rPr>
              <a:t>Accounts with control over resources or that manage critical data and applications. </a:t>
            </a:r>
          </a:p>
          <a:p>
            <a:pPr defTabSz="914437" fontAlgn="auto">
              <a:spcBef>
                <a:spcPts val="0"/>
              </a:spcBef>
              <a:spcAft>
                <a:spcPts val="0"/>
              </a:spcAft>
              <a:defRPr/>
            </a:pPr>
            <a:endParaRPr lang="en-US" sz="1867" dirty="0">
              <a:solidFill>
                <a:schemeClr val="tx1">
                  <a:lumMod val="50000"/>
                </a:schemeClr>
              </a:solidFill>
              <a:latin typeface="Calibri" panose="020F0502020204030204" pitchFamily="34" charset="0"/>
              <a:cs typeface="Calibri" panose="020F0502020204030204" pitchFamily="34" charset="0"/>
            </a:endParaRPr>
          </a:p>
          <a:p>
            <a:pPr defTabSz="914437" fontAlgn="auto">
              <a:spcBef>
                <a:spcPts val="0"/>
              </a:spcBef>
              <a:spcAft>
                <a:spcPts val="0"/>
              </a:spcAft>
              <a:defRPr/>
            </a:pPr>
            <a:r>
              <a:rPr lang="en-US" sz="1867" dirty="0">
                <a:solidFill>
                  <a:schemeClr val="tx1">
                    <a:lumMod val="50000"/>
                  </a:schemeClr>
                </a:solidFill>
                <a:latin typeface="Calibri" panose="020F0502020204030204" pitchFamily="34" charset="0"/>
                <a:cs typeface="Calibri" panose="020F0502020204030204" pitchFamily="34" charset="0"/>
              </a:rPr>
              <a:t>Objects: Servers</a:t>
            </a:r>
          </a:p>
        </p:txBody>
      </p:sp>
      <p:sp>
        <p:nvSpPr>
          <p:cNvPr id="158" name="TextBox 157">
            <a:extLst>
              <a:ext uri="{FF2B5EF4-FFF2-40B4-BE49-F238E27FC236}">
                <a16:creationId xmlns:a16="http://schemas.microsoft.com/office/drawing/2014/main" id="{F6413B2B-8EE1-4C49-B001-359D400ACFF8}"/>
              </a:ext>
            </a:extLst>
          </p:cNvPr>
          <p:cNvSpPr txBox="1"/>
          <p:nvPr/>
        </p:nvSpPr>
        <p:spPr>
          <a:xfrm>
            <a:off x="410333" y="4612121"/>
            <a:ext cx="1303988" cy="1044159"/>
          </a:xfrm>
          <a:prstGeom prst="rect">
            <a:avLst/>
          </a:prstGeom>
          <a:noFill/>
        </p:spPr>
        <p:txBody>
          <a:bodyPr wrap="square" lIns="179285" tIns="143428" rIns="179285" bIns="143428" rtlCol="0" anchor="t">
            <a:spAutoFit/>
          </a:bodyPr>
          <a:lstStyle/>
          <a:p>
            <a:pPr defTabSz="913808" fontAlgn="auto">
              <a:spcBef>
                <a:spcPts val="0"/>
              </a:spcBef>
              <a:spcAft>
                <a:spcPts val="0"/>
              </a:spcAft>
              <a:defRPr/>
            </a:pPr>
            <a:r>
              <a:rPr lang="en-US" sz="2353" kern="800" dirty="0">
                <a:solidFill>
                  <a:schemeClr val="tx1">
                    <a:lumMod val="50000"/>
                  </a:schemeClr>
                </a:solidFill>
                <a:latin typeface="+mn-lt"/>
                <a:cs typeface="Segoe UI Semilight" panose="020B0402040204020203" pitchFamily="34" charset="0"/>
              </a:rPr>
              <a:t>Tier 2</a:t>
            </a:r>
            <a:r>
              <a:rPr lang="en-US" sz="2353" dirty="0">
                <a:solidFill>
                  <a:schemeClr val="tx1">
                    <a:lumMod val="50000"/>
                  </a:schemeClr>
                </a:solidFill>
                <a:latin typeface="+mn-lt"/>
                <a:cs typeface="Segoe UI Semilight" panose="020B0402040204020203" pitchFamily="34" charset="0"/>
              </a:rPr>
              <a:t>  </a:t>
            </a:r>
            <a:r>
              <a:rPr lang="en-US" sz="1275" kern="800" dirty="0">
                <a:solidFill>
                  <a:schemeClr val="tx1">
                    <a:lumMod val="50000"/>
                  </a:schemeClr>
                </a:solidFill>
                <a:latin typeface="+mn-lt"/>
                <a:cs typeface="Segoe UI Semilight" panose="020B0402040204020203" pitchFamily="34" charset="0"/>
              </a:rPr>
              <a:t>Workstation Admins</a:t>
            </a:r>
          </a:p>
        </p:txBody>
      </p:sp>
      <p:sp>
        <p:nvSpPr>
          <p:cNvPr id="159" name="TextBox 158">
            <a:extLst>
              <a:ext uri="{FF2B5EF4-FFF2-40B4-BE49-F238E27FC236}">
                <a16:creationId xmlns:a16="http://schemas.microsoft.com/office/drawing/2014/main" id="{1385DBF9-6670-4556-88A2-50A890C39BDA}"/>
              </a:ext>
            </a:extLst>
          </p:cNvPr>
          <p:cNvSpPr txBox="1"/>
          <p:nvPr/>
        </p:nvSpPr>
        <p:spPr>
          <a:xfrm>
            <a:off x="1783978" y="4565975"/>
            <a:ext cx="8187525" cy="1610872"/>
          </a:xfrm>
          <a:prstGeom prst="rect">
            <a:avLst/>
          </a:prstGeom>
          <a:noFill/>
        </p:spPr>
        <p:txBody>
          <a:bodyPr wrap="square" lIns="179285" tIns="143428" rIns="179285" bIns="143428" rtlCol="0" anchor="t">
            <a:noAutofit/>
          </a:bodyPr>
          <a:lstStyle/>
          <a:p>
            <a:pPr defTabSz="914437" fontAlgn="auto">
              <a:lnSpc>
                <a:spcPct val="110000"/>
              </a:lnSpc>
              <a:spcBef>
                <a:spcPts val="0"/>
              </a:spcBef>
              <a:spcAft>
                <a:spcPts val="588"/>
              </a:spcAft>
              <a:defRPr/>
            </a:pPr>
            <a:r>
              <a:rPr lang="en-US" sz="2133" dirty="0">
                <a:solidFill>
                  <a:schemeClr val="tx1">
                    <a:lumMod val="50000"/>
                  </a:schemeClr>
                </a:solidFill>
                <a:latin typeface="+mn-lt"/>
                <a:cs typeface="Segoe UI" panose="020B0502040204020203" pitchFamily="34" charset="0"/>
              </a:rPr>
              <a:t>Accounts with administrative privileges over standard user accounts and standard-user devices.</a:t>
            </a:r>
          </a:p>
          <a:p>
            <a:pPr defTabSz="914437" fontAlgn="auto">
              <a:spcBef>
                <a:spcPts val="0"/>
              </a:spcBef>
              <a:spcAft>
                <a:spcPts val="0"/>
              </a:spcAft>
              <a:defRPr/>
            </a:pPr>
            <a:endParaRPr lang="en-US" sz="1867" dirty="0">
              <a:solidFill>
                <a:schemeClr val="tx1">
                  <a:lumMod val="50000"/>
                </a:schemeClr>
              </a:solidFill>
              <a:latin typeface="+mn-lt"/>
              <a:cs typeface="Segoe UI" panose="020B0502040204020203" pitchFamily="34" charset="0"/>
            </a:endParaRPr>
          </a:p>
          <a:p>
            <a:pPr defTabSz="914437" fontAlgn="auto">
              <a:spcBef>
                <a:spcPts val="0"/>
              </a:spcBef>
              <a:spcAft>
                <a:spcPts val="0"/>
              </a:spcAft>
              <a:defRPr/>
            </a:pPr>
            <a:r>
              <a:rPr lang="en-US" sz="1867" dirty="0">
                <a:solidFill>
                  <a:schemeClr val="tx1">
                    <a:lumMod val="50000"/>
                  </a:schemeClr>
                </a:solidFill>
                <a:latin typeface="+mn-lt"/>
                <a:cs typeface="Segoe UI" panose="020B0502040204020203" pitchFamily="34" charset="0"/>
              </a:rPr>
              <a:t>Objects: Workstations</a:t>
            </a:r>
          </a:p>
        </p:txBody>
      </p:sp>
      <p:grpSp>
        <p:nvGrpSpPr>
          <p:cNvPr id="160" name="Group 159">
            <a:extLst>
              <a:ext uri="{FF2B5EF4-FFF2-40B4-BE49-F238E27FC236}">
                <a16:creationId xmlns:a16="http://schemas.microsoft.com/office/drawing/2014/main" id="{CC706348-3D9C-4D2E-9E65-A47C38E777FE}"/>
              </a:ext>
            </a:extLst>
          </p:cNvPr>
          <p:cNvGrpSpPr/>
          <p:nvPr/>
        </p:nvGrpSpPr>
        <p:grpSpPr>
          <a:xfrm>
            <a:off x="10434950" y="1281466"/>
            <a:ext cx="966885" cy="1391151"/>
            <a:chOff x="6748776" y="2393252"/>
            <a:chExt cx="611679" cy="880082"/>
          </a:xfrm>
        </p:grpSpPr>
        <p:pic>
          <p:nvPicPr>
            <p:cNvPr id="161" name="Picture 160">
              <a:extLst>
                <a:ext uri="{FF2B5EF4-FFF2-40B4-BE49-F238E27FC236}">
                  <a16:creationId xmlns:a16="http://schemas.microsoft.com/office/drawing/2014/main" id="{0F8F307A-8A22-4FD2-8266-F3368C7991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8776" y="2393252"/>
              <a:ext cx="467544" cy="880082"/>
            </a:xfrm>
            <a:prstGeom prst="rect">
              <a:avLst/>
            </a:prstGeom>
          </p:spPr>
        </p:pic>
        <p:sp>
          <p:nvSpPr>
            <p:cNvPr id="162" name="Isosceles Triangle 161">
              <a:extLst>
                <a:ext uri="{FF2B5EF4-FFF2-40B4-BE49-F238E27FC236}">
                  <a16:creationId xmlns:a16="http://schemas.microsoft.com/office/drawing/2014/main" id="{165474FF-0310-41D8-8A03-9B24E7E5D336}"/>
                </a:ext>
              </a:extLst>
            </p:cNvPr>
            <p:cNvSpPr/>
            <p:nvPr/>
          </p:nvSpPr>
          <p:spPr bwMode="auto">
            <a:xfrm>
              <a:off x="6904037" y="2877569"/>
              <a:ext cx="381000" cy="304800"/>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3" name="Picture 162">
              <a:extLst>
                <a:ext uri="{FF2B5EF4-FFF2-40B4-BE49-F238E27FC236}">
                  <a16:creationId xmlns:a16="http://schemas.microsoft.com/office/drawing/2014/main" id="{909EBC3D-5105-473B-912E-53CFC9CDFA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0341" y="2999731"/>
              <a:ext cx="370114" cy="228600"/>
            </a:xfrm>
            <a:prstGeom prst="rect">
              <a:avLst/>
            </a:prstGeom>
          </p:spPr>
        </p:pic>
      </p:grpSp>
      <p:grpSp>
        <p:nvGrpSpPr>
          <p:cNvPr id="164" name="Group 163">
            <a:extLst>
              <a:ext uri="{FF2B5EF4-FFF2-40B4-BE49-F238E27FC236}">
                <a16:creationId xmlns:a16="http://schemas.microsoft.com/office/drawing/2014/main" id="{E156CE5B-18D6-4936-83FE-1EDBF50FE332}"/>
              </a:ext>
            </a:extLst>
          </p:cNvPr>
          <p:cNvGrpSpPr/>
          <p:nvPr/>
        </p:nvGrpSpPr>
        <p:grpSpPr>
          <a:xfrm>
            <a:off x="10430854" y="3015640"/>
            <a:ext cx="950244" cy="1391819"/>
            <a:chOff x="10595704" y="3241988"/>
            <a:chExt cx="969299" cy="1419727"/>
          </a:xfrm>
        </p:grpSpPr>
        <p:pic>
          <p:nvPicPr>
            <p:cNvPr id="165" name="Picture 164">
              <a:extLst>
                <a:ext uri="{FF2B5EF4-FFF2-40B4-BE49-F238E27FC236}">
                  <a16:creationId xmlns:a16="http://schemas.microsoft.com/office/drawing/2014/main" id="{80178C05-672F-4F8F-B427-51B8D53900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95704" y="3241988"/>
              <a:ext cx="754231" cy="1419727"/>
            </a:xfrm>
            <a:prstGeom prst="rect">
              <a:avLst/>
            </a:prstGeom>
          </p:spPr>
        </p:pic>
        <p:grpSp>
          <p:nvGrpSpPr>
            <p:cNvPr id="166" name="Group 165">
              <a:extLst>
                <a:ext uri="{FF2B5EF4-FFF2-40B4-BE49-F238E27FC236}">
                  <a16:creationId xmlns:a16="http://schemas.microsoft.com/office/drawing/2014/main" id="{FA3F59D3-A907-4276-8E22-19B5BC2F0308}"/>
                </a:ext>
              </a:extLst>
            </p:cNvPr>
            <p:cNvGrpSpPr/>
            <p:nvPr/>
          </p:nvGrpSpPr>
          <p:grpSpPr>
            <a:xfrm>
              <a:off x="10989322" y="4000182"/>
              <a:ext cx="575681" cy="564626"/>
              <a:chOff x="7888501" y="1034902"/>
              <a:chExt cx="448095" cy="439490"/>
            </a:xfrm>
          </p:grpSpPr>
          <p:sp>
            <p:nvSpPr>
              <p:cNvPr id="167" name="Rectangle: Rounded Corners 166">
                <a:extLst>
                  <a:ext uri="{FF2B5EF4-FFF2-40B4-BE49-F238E27FC236}">
                    <a16:creationId xmlns:a16="http://schemas.microsoft.com/office/drawing/2014/main" id="{7D5F6957-BE84-44D6-89CC-4E84BC6755A8}"/>
                  </a:ext>
                </a:extLst>
              </p:cNvPr>
              <p:cNvSpPr/>
              <p:nvPr/>
            </p:nvSpPr>
            <p:spPr bwMode="auto">
              <a:xfrm>
                <a:off x="8213634" y="1235242"/>
                <a:ext cx="100012" cy="176212"/>
              </a:xfrm>
              <a:prstGeom prst="round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Rectangle: Rounded Corners 167">
                <a:extLst>
                  <a:ext uri="{FF2B5EF4-FFF2-40B4-BE49-F238E27FC236}">
                    <a16:creationId xmlns:a16="http://schemas.microsoft.com/office/drawing/2014/main" id="{7B8A1E1D-E1CA-43DF-8002-4A00CC4C5038}"/>
                  </a:ext>
                </a:extLst>
              </p:cNvPr>
              <p:cNvSpPr/>
              <p:nvPr/>
            </p:nvSpPr>
            <p:spPr bwMode="auto">
              <a:xfrm>
                <a:off x="8087589" y="1070935"/>
                <a:ext cx="100012" cy="340519"/>
              </a:xfrm>
              <a:prstGeom prst="roundRect">
                <a:avLst/>
              </a:prstGeom>
              <a:solidFill>
                <a:srgbClr val="00A4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Rectangle: Rounded Corners 168">
                <a:extLst>
                  <a:ext uri="{FF2B5EF4-FFF2-40B4-BE49-F238E27FC236}">
                    <a16:creationId xmlns:a16="http://schemas.microsoft.com/office/drawing/2014/main" id="{4A7E0A80-8B61-4018-AB98-9A984D25A153}"/>
                  </a:ext>
                </a:extLst>
              </p:cNvPr>
              <p:cNvSpPr/>
              <p:nvPr/>
            </p:nvSpPr>
            <p:spPr bwMode="auto">
              <a:xfrm>
                <a:off x="7956852" y="1156660"/>
                <a:ext cx="100012" cy="256396"/>
              </a:xfrm>
              <a:prstGeom prst="roundRect">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Freeform: Shape 169">
                <a:extLst>
                  <a:ext uri="{FF2B5EF4-FFF2-40B4-BE49-F238E27FC236}">
                    <a16:creationId xmlns:a16="http://schemas.microsoft.com/office/drawing/2014/main" id="{51521753-F9DA-4030-8F1D-B6D850CDCB05}"/>
                  </a:ext>
                </a:extLst>
              </p:cNvPr>
              <p:cNvSpPr/>
              <p:nvPr/>
            </p:nvSpPr>
            <p:spPr bwMode="auto">
              <a:xfrm rot="5400000">
                <a:off x="7892804" y="1030599"/>
                <a:ext cx="439490" cy="448095"/>
              </a:xfrm>
              <a:custGeom>
                <a:avLst/>
                <a:gdLst>
                  <a:gd name="connsiteX0" fmla="*/ 843003 w 888676"/>
                  <a:gd name="connsiteY0" fmla="*/ 886068 h 886069"/>
                  <a:gd name="connsiteX1" fmla="*/ 843003 w 888676"/>
                  <a:gd name="connsiteY1" fmla="*/ 886068 h 886069"/>
                  <a:gd name="connsiteX2" fmla="*/ 843004 w 888676"/>
                  <a:gd name="connsiteY2" fmla="*/ 886068 h 886069"/>
                  <a:gd name="connsiteX3" fmla="*/ 0 w 888676"/>
                  <a:gd name="connsiteY3" fmla="*/ 840397 h 886069"/>
                  <a:gd name="connsiteX4" fmla="*/ 3589 w 888676"/>
                  <a:gd name="connsiteY4" fmla="*/ 822620 h 886069"/>
                  <a:gd name="connsiteX5" fmla="*/ 45672 w 888676"/>
                  <a:gd name="connsiteY5" fmla="*/ 794725 h 886069"/>
                  <a:gd name="connsiteX6" fmla="*/ 797332 w 888676"/>
                  <a:gd name="connsiteY6" fmla="*/ 794725 h 886069"/>
                  <a:gd name="connsiteX7" fmla="*/ 797332 w 888676"/>
                  <a:gd name="connsiteY7" fmla="*/ 45672 h 886069"/>
                  <a:gd name="connsiteX8" fmla="*/ 843004 w 888676"/>
                  <a:gd name="connsiteY8" fmla="*/ 0 h 886069"/>
                  <a:gd name="connsiteX9" fmla="*/ 843004 w 888676"/>
                  <a:gd name="connsiteY9" fmla="*/ 1 h 886069"/>
                  <a:gd name="connsiteX10" fmla="*/ 888676 w 888676"/>
                  <a:gd name="connsiteY10" fmla="*/ 45673 h 886069"/>
                  <a:gd name="connsiteX11" fmla="*/ 888675 w 888676"/>
                  <a:gd name="connsiteY11" fmla="*/ 840396 h 886069"/>
                  <a:gd name="connsiteX12" fmla="*/ 860780 w 888676"/>
                  <a:gd name="connsiteY12" fmla="*/ 882479 h 886069"/>
                  <a:gd name="connsiteX13" fmla="*/ 843003 w 888676"/>
                  <a:gd name="connsiteY13" fmla="*/ 886068 h 886069"/>
                  <a:gd name="connsiteX14" fmla="*/ 841703 w 888676"/>
                  <a:gd name="connsiteY14" fmla="*/ 885805 h 886069"/>
                  <a:gd name="connsiteX15" fmla="*/ 840394 w 888676"/>
                  <a:gd name="connsiteY15" fmla="*/ 886069 h 886069"/>
                  <a:gd name="connsiteX16" fmla="*/ 45672 w 888676"/>
                  <a:gd name="connsiteY16" fmla="*/ 886068 h 886069"/>
                  <a:gd name="connsiteX17" fmla="*/ 3589 w 888676"/>
                  <a:gd name="connsiteY17" fmla="*/ 858174 h 886069"/>
                  <a:gd name="connsiteX18" fmla="*/ 0 w 888676"/>
                  <a:gd name="connsiteY18" fmla="*/ 840397 h 886069"/>
                  <a:gd name="connsiteX19" fmla="*/ 0 w 888676"/>
                  <a:gd name="connsiteY19" fmla="*/ 840396 h 886069"/>
                  <a:gd name="connsiteX20" fmla="*/ 0 w 888676"/>
                  <a:gd name="connsiteY20" fmla="*/ 840397 h 88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8676" h="886069">
                    <a:moveTo>
                      <a:pt x="843003" y="886068"/>
                    </a:moveTo>
                    <a:lnTo>
                      <a:pt x="843003" y="886068"/>
                    </a:lnTo>
                    <a:lnTo>
                      <a:pt x="843004" y="886068"/>
                    </a:lnTo>
                    <a:close/>
                    <a:moveTo>
                      <a:pt x="0" y="840397"/>
                    </a:moveTo>
                    <a:lnTo>
                      <a:pt x="3589" y="822620"/>
                    </a:lnTo>
                    <a:cubicBezTo>
                      <a:pt x="10523" y="806227"/>
                      <a:pt x="26754" y="794725"/>
                      <a:pt x="45672" y="794725"/>
                    </a:cubicBezTo>
                    <a:lnTo>
                      <a:pt x="797332" y="794725"/>
                    </a:lnTo>
                    <a:lnTo>
                      <a:pt x="797332" y="45672"/>
                    </a:lnTo>
                    <a:cubicBezTo>
                      <a:pt x="797332" y="20448"/>
                      <a:pt x="817780" y="0"/>
                      <a:pt x="843004" y="0"/>
                    </a:cubicBezTo>
                    <a:lnTo>
                      <a:pt x="843004" y="1"/>
                    </a:lnTo>
                    <a:cubicBezTo>
                      <a:pt x="868228" y="1"/>
                      <a:pt x="888676" y="20449"/>
                      <a:pt x="888676" y="45673"/>
                    </a:cubicBezTo>
                    <a:lnTo>
                      <a:pt x="888675" y="840396"/>
                    </a:lnTo>
                    <a:cubicBezTo>
                      <a:pt x="888675" y="859314"/>
                      <a:pt x="877173" y="875545"/>
                      <a:pt x="860780" y="882479"/>
                    </a:cubicBezTo>
                    <a:lnTo>
                      <a:pt x="843003" y="886068"/>
                    </a:lnTo>
                    <a:lnTo>
                      <a:pt x="841703" y="885805"/>
                    </a:lnTo>
                    <a:lnTo>
                      <a:pt x="840394" y="886069"/>
                    </a:lnTo>
                    <a:lnTo>
                      <a:pt x="45672" y="886068"/>
                    </a:lnTo>
                    <a:cubicBezTo>
                      <a:pt x="26754" y="886068"/>
                      <a:pt x="10523" y="874566"/>
                      <a:pt x="3589" y="858174"/>
                    </a:cubicBezTo>
                    <a:close/>
                    <a:moveTo>
                      <a:pt x="0" y="840397"/>
                    </a:moveTo>
                    <a:lnTo>
                      <a:pt x="0" y="840396"/>
                    </a:lnTo>
                    <a:lnTo>
                      <a:pt x="0" y="840397"/>
                    </a:lnTo>
                    <a:close/>
                  </a:path>
                </a:pathLst>
              </a:cu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a:lnSpc>
                    <a:spcPct val="90000"/>
                  </a:lnSpc>
                  <a:defRPr/>
                </a:pPr>
                <a:endParaRPr lang="en-US" sz="2353" b="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171" name="Picture 170">
            <a:extLst>
              <a:ext uri="{FF2B5EF4-FFF2-40B4-BE49-F238E27FC236}">
                <a16:creationId xmlns:a16="http://schemas.microsoft.com/office/drawing/2014/main" id="{929C7A6A-764D-4EE8-B0DC-007BE955786A}"/>
              </a:ext>
            </a:extLst>
          </p:cNvPr>
          <p:cNvPicPr>
            <a:picLocks noChangeAspect="1"/>
          </p:cNvPicPr>
          <p:nvPr/>
        </p:nvPicPr>
        <p:blipFill>
          <a:blip r:embed="rId5"/>
          <a:stretch>
            <a:fillRect/>
          </a:stretch>
        </p:blipFill>
        <p:spPr>
          <a:xfrm>
            <a:off x="10132245" y="5021698"/>
            <a:ext cx="1367695" cy="787657"/>
          </a:xfrm>
          <a:prstGeom prst="rect">
            <a:avLst/>
          </a:prstGeom>
        </p:spPr>
      </p:pic>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724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BEC552-25A6-4C6A-B7A1-40B967301C71}"/>
              </a:ext>
            </a:extLst>
          </p:cNvPr>
          <p:cNvPicPr>
            <a:picLocks noChangeAspect="1"/>
          </p:cNvPicPr>
          <p:nvPr/>
        </p:nvPicPr>
        <p:blipFill>
          <a:blip r:embed="rId2"/>
          <a:stretch>
            <a:fillRect/>
          </a:stretch>
        </p:blipFill>
        <p:spPr>
          <a:xfrm>
            <a:off x="4876800" y="5027093"/>
            <a:ext cx="6842760" cy="1558290"/>
          </a:xfrm>
          <a:prstGeom prst="rect">
            <a:avLst/>
          </a:prstGeom>
        </p:spPr>
      </p:pic>
      <p:sp>
        <p:nvSpPr>
          <p:cNvPr id="3" name="Title 2"/>
          <p:cNvSpPr>
            <a:spLocks noGrp="1"/>
          </p:cNvSpPr>
          <p:nvPr>
            <p:ph type="title"/>
          </p:nvPr>
        </p:nvSpPr>
        <p:spPr>
          <a:xfrm>
            <a:off x="1572846" y="304800"/>
            <a:ext cx="9628553" cy="1060863"/>
          </a:xfrm>
        </p:spPr>
        <p:txBody>
          <a:bodyPr/>
          <a:lstStyle/>
          <a:p>
            <a:r>
              <a:rPr lang="en-US" dirty="0">
                <a:solidFill>
                  <a:srgbClr val="293352"/>
                </a:solidFill>
                <a:latin typeface="MS Reference Sans Serif" panose="020B0604030504040204" pitchFamily="34" charset="0"/>
              </a:rPr>
              <a:t>Block Admins: The GPO: Servers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1446550"/>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C9B49FA-E383-48AD-8221-58D07E3649DF}"/>
              </a:ext>
            </a:extLst>
          </p:cNvPr>
          <p:cNvPicPr>
            <a:picLocks noChangeAspect="1"/>
          </p:cNvPicPr>
          <p:nvPr/>
        </p:nvPicPr>
        <p:blipFill>
          <a:blip r:embed="rId3"/>
          <a:stretch>
            <a:fillRect/>
          </a:stretch>
        </p:blipFill>
        <p:spPr>
          <a:xfrm>
            <a:off x="1143000" y="1002368"/>
            <a:ext cx="8839200" cy="4577061"/>
          </a:xfrm>
          <a:prstGeom prst="rect">
            <a:avLst/>
          </a:prstGeom>
        </p:spPr>
      </p:pic>
      <p:pic>
        <p:nvPicPr>
          <p:cNvPr id="7" name="Picture 6">
            <a:extLst>
              <a:ext uri="{FF2B5EF4-FFF2-40B4-BE49-F238E27FC236}">
                <a16:creationId xmlns:a16="http://schemas.microsoft.com/office/drawing/2014/main" id="{3579FC96-87DC-48EF-A4B9-5452EE98D4CA}"/>
              </a:ext>
            </a:extLst>
          </p:cNvPr>
          <p:cNvPicPr>
            <a:picLocks noChangeAspect="1"/>
          </p:cNvPicPr>
          <p:nvPr/>
        </p:nvPicPr>
        <p:blipFill>
          <a:blip r:embed="rId4"/>
          <a:stretch>
            <a:fillRect/>
          </a:stretch>
        </p:blipFill>
        <p:spPr>
          <a:xfrm>
            <a:off x="323850" y="5579429"/>
            <a:ext cx="4552950" cy="1005840"/>
          </a:xfrm>
          <a:prstGeom prst="rect">
            <a:avLst/>
          </a:prstGeom>
        </p:spPr>
      </p:pic>
    </p:spTree>
    <p:extLst>
      <p:ext uri="{BB962C8B-B14F-4D97-AF65-F5344CB8AC3E}">
        <p14:creationId xmlns:p14="http://schemas.microsoft.com/office/powerpoint/2010/main" val="1484530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1BC8C-2391-4979-ACC9-F906F0420682}"/>
              </a:ext>
            </a:extLst>
          </p:cNvPr>
          <p:cNvSpPr>
            <a:spLocks noGrp="1"/>
          </p:cNvSpPr>
          <p:nvPr>
            <p:ph type="title"/>
          </p:nvPr>
        </p:nvSpPr>
        <p:spPr>
          <a:xfrm>
            <a:off x="1676399" y="289514"/>
            <a:ext cx="10248681" cy="899665"/>
          </a:xfrm>
        </p:spPr>
        <p:txBody>
          <a:bodyPr/>
          <a:lstStyle/>
          <a:p>
            <a:r>
              <a:rPr lang="en-US" dirty="0">
                <a:gradFill>
                  <a:gsLst>
                    <a:gs pos="1250">
                      <a:srgbClr val="505050"/>
                    </a:gs>
                    <a:gs pos="100000">
                      <a:srgbClr val="505050"/>
                    </a:gs>
                  </a:gsLst>
                  <a:lin ang="5400000" scaled="0"/>
                </a:gradFill>
                <a:latin typeface="MS Reference Sans Serif" panose="020B0604030504040204" pitchFamily="34" charset="0"/>
              </a:rPr>
              <a:t>David Rowe</a:t>
            </a:r>
            <a:endParaRPr lang="en-US" dirty="0">
              <a:latin typeface="MS Reference Sans Serif" panose="020B0604030504040204" pitchFamily="34" charset="0"/>
            </a:endParaRPr>
          </a:p>
        </p:txBody>
      </p:sp>
      <p:cxnSp>
        <p:nvCxnSpPr>
          <p:cNvPr id="6" name="Straight Connector 5">
            <a:extLst>
              <a:ext uri="{FF2B5EF4-FFF2-40B4-BE49-F238E27FC236}">
                <a16:creationId xmlns:a16="http://schemas.microsoft.com/office/drawing/2014/main" id="{683BA517-6847-4CE2-BAEB-E9A771B1227D}"/>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0AD13DCE-DB75-4CE0-8794-DDCD7207ED7F}"/>
              </a:ext>
            </a:extLst>
          </p:cNvPr>
          <p:cNvSpPr txBox="1">
            <a:spLocks/>
          </p:cNvSpPr>
          <p:nvPr/>
        </p:nvSpPr>
        <p:spPr>
          <a:xfrm>
            <a:off x="1828800" y="1230260"/>
            <a:ext cx="3581400" cy="1524000"/>
          </a:xfrm>
          <a:prstGeom prst="rect">
            <a:avLst/>
          </a:prstGeom>
        </p:spPr>
        <p:txBody>
          <a:bodyPr vert="horz" wrap="square" lIns="146304" tIns="91440" rIns="146304" bIns="91440" rtlCol="0" anchor="t">
            <a:noAutofit/>
          </a:bodyPr>
          <a:lst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endParaRPr lang="en-US" sz="1600" i="1" dirty="0">
              <a:gradFill>
                <a:gsLst>
                  <a:gs pos="1250">
                    <a:srgbClr val="505050"/>
                  </a:gs>
                  <a:gs pos="100000">
                    <a:srgbClr val="505050"/>
                  </a:gs>
                </a:gsLst>
                <a:lin ang="5400000" scaled="0"/>
              </a:gradFill>
              <a:latin typeface="Segoe UI Light"/>
            </a:endParaRPr>
          </a:p>
        </p:txBody>
      </p:sp>
      <p:sp>
        <p:nvSpPr>
          <p:cNvPr id="5" name="Title 1">
            <a:extLst>
              <a:ext uri="{FF2B5EF4-FFF2-40B4-BE49-F238E27FC236}">
                <a16:creationId xmlns:a16="http://schemas.microsoft.com/office/drawing/2014/main" id="{5D889C96-38FC-4B1E-8439-A33E5C565821}"/>
              </a:ext>
            </a:extLst>
          </p:cNvPr>
          <p:cNvSpPr txBox="1">
            <a:spLocks/>
          </p:cNvSpPr>
          <p:nvPr/>
        </p:nvSpPr>
        <p:spPr>
          <a:xfrm>
            <a:off x="838199" y="1230260"/>
            <a:ext cx="10248681" cy="4789540"/>
          </a:xfrm>
          <a:prstGeom prst="rect">
            <a:avLst/>
          </a:prstGeom>
        </p:spPr>
        <p:txBody>
          <a:bodyPr vert="horz" wrap="square" lIns="146304" tIns="91440" rIns="146304" bIns="91440" rtlCol="0" anchor="t">
            <a:noAutofit/>
          </a:bodyPr>
          <a:lstStyle>
            <a:lvl1pPr algn="l" defTabSz="685442" rtl="0" eaLnBrk="1" latinLnBrk="0" hangingPunct="1">
              <a:lnSpc>
                <a:spcPct val="90000"/>
              </a:lnSpc>
              <a:spcBef>
                <a:spcPct val="0"/>
              </a:spcBef>
              <a:buNone/>
              <a:defRPr lang="en-US" sz="396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fontAlgn="auto">
              <a:lnSpc>
                <a:spcPct val="200000"/>
              </a:lnSpc>
              <a:spcAft>
                <a:spcPts val="0"/>
              </a:spcAft>
              <a:buFont typeface="Arial" panose="020B0604020202020204" pitchFamily="34" charset="0"/>
              <a:buChar char="•"/>
              <a:defRPr/>
            </a:pPr>
            <a:r>
              <a:rPr lang="en-US" sz="2400" b="1" dirty="0">
                <a:gradFill>
                  <a:gsLst>
                    <a:gs pos="1250">
                      <a:srgbClr val="505050"/>
                    </a:gs>
                    <a:gs pos="100000">
                      <a:srgbClr val="505050"/>
                    </a:gs>
                  </a:gsLst>
                  <a:lin ang="5400000" scaled="0"/>
                </a:gradFill>
                <a:latin typeface="MS Reference Sans Serif" panose="020B0604030504040204" pitchFamily="34" charset="0"/>
              </a:rPr>
              <a:t>Active Directory (AD) Engineer @ Harvard University</a:t>
            </a:r>
          </a:p>
          <a:p>
            <a:pPr marL="342900" indent="-342900" fontAlgn="auto">
              <a:lnSpc>
                <a:spcPct val="200000"/>
              </a:lnSpc>
              <a:spcAft>
                <a:spcPts val="0"/>
              </a:spcAft>
              <a:buFont typeface="Arial" panose="020B0604020202020204" pitchFamily="34" charset="0"/>
              <a:buChar char="•"/>
              <a:defRPr/>
            </a:pPr>
            <a:r>
              <a:rPr lang="en-US" sz="2400" b="1" dirty="0">
                <a:gradFill>
                  <a:gsLst>
                    <a:gs pos="1250">
                      <a:srgbClr val="505050"/>
                    </a:gs>
                    <a:gs pos="100000">
                      <a:srgbClr val="505050"/>
                    </a:gs>
                  </a:gsLst>
                  <a:lin ang="5400000" scaled="0"/>
                </a:gradFill>
                <a:latin typeface="MS Reference Sans Serif" panose="020B0604030504040204" pitchFamily="34" charset="0"/>
              </a:rPr>
              <a:t>Results from 16 pen tests focused on AD Access Paths</a:t>
            </a:r>
          </a:p>
          <a:p>
            <a:pPr marL="342900" indent="-342900" fontAlgn="auto">
              <a:lnSpc>
                <a:spcPct val="200000"/>
              </a:lnSpc>
              <a:spcAft>
                <a:spcPts val="0"/>
              </a:spcAft>
              <a:buFont typeface="Arial" panose="020B0604020202020204" pitchFamily="34" charset="0"/>
              <a:buChar char="•"/>
              <a:defRPr/>
            </a:pPr>
            <a:r>
              <a:rPr lang="en-US" sz="2400" b="1" dirty="0">
                <a:gradFill>
                  <a:gsLst>
                    <a:gs pos="1250">
                      <a:srgbClr val="505050"/>
                    </a:gs>
                    <a:gs pos="100000">
                      <a:srgbClr val="505050"/>
                    </a:gs>
                  </a:gsLst>
                  <a:lin ang="5400000" scaled="0"/>
                </a:gradFill>
                <a:latin typeface="MS Reference Sans Serif" panose="020B0604030504040204" pitchFamily="34" charset="0"/>
              </a:rPr>
              <a:t>Audited 520,000+ objects across Harvard University</a:t>
            </a:r>
          </a:p>
          <a:p>
            <a:pPr marL="342900" indent="-342900" fontAlgn="auto">
              <a:lnSpc>
                <a:spcPct val="200000"/>
              </a:lnSpc>
              <a:spcAft>
                <a:spcPts val="0"/>
              </a:spcAft>
              <a:buFont typeface="Arial" panose="020B0604020202020204" pitchFamily="34" charset="0"/>
              <a:buChar char="•"/>
              <a:defRPr/>
            </a:pPr>
            <a:r>
              <a:rPr lang="en-US" sz="2400" b="1" dirty="0">
                <a:gradFill>
                  <a:gsLst>
                    <a:gs pos="1250">
                      <a:srgbClr val="505050"/>
                    </a:gs>
                    <a:gs pos="100000">
                      <a:srgbClr val="505050"/>
                    </a:gs>
                  </a:gsLst>
                  <a:lin ang="5400000" scaled="0"/>
                </a:gradFill>
                <a:latin typeface="MS Reference Sans Serif" panose="020B0604030504040204" pitchFamily="34" charset="0"/>
              </a:rPr>
              <a:t>1350+ Group policies </a:t>
            </a:r>
          </a:p>
          <a:p>
            <a:pPr fontAlgn="auto">
              <a:spcAft>
                <a:spcPts val="0"/>
              </a:spcAft>
              <a:defRPr/>
            </a:pPr>
            <a:endParaRPr lang="en-US" sz="1600" i="1" dirty="0">
              <a:gradFill>
                <a:gsLst>
                  <a:gs pos="1250">
                    <a:srgbClr val="505050"/>
                  </a:gs>
                  <a:gs pos="100000">
                    <a:srgbClr val="505050"/>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2822946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Simple Deploy – 3. Cached Creds GPO</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3450175"/>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S Reference Sans Serif" panose="020B0604030504040204" pitchFamily="34" charset="0"/>
              </a:rPr>
              <a:t>Create GPOs to remove the cached credentials from computers</a:t>
            </a:r>
          </a:p>
          <a:p>
            <a:pPr>
              <a:lnSpc>
                <a:spcPct val="90000"/>
              </a:lnSpc>
              <a:spcAft>
                <a:spcPts val="600"/>
              </a:spcAft>
            </a:pPr>
            <a:endParaRPr lang="en-US" sz="32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3200" dirty="0">
                <a:gradFill>
                  <a:gsLst>
                    <a:gs pos="2917">
                      <a:schemeClr val="tx1"/>
                    </a:gs>
                    <a:gs pos="30000">
                      <a:schemeClr val="tx1"/>
                    </a:gs>
                  </a:gsLst>
                  <a:lin ang="5400000" scaled="0"/>
                </a:gradFill>
                <a:latin typeface="MS Reference Sans Serif" panose="020B0604030504040204" pitchFamily="34" charset="0"/>
              </a:rPr>
              <a:t>…then reboot</a:t>
            </a:r>
          </a:p>
          <a:p>
            <a:pPr>
              <a:lnSpc>
                <a:spcPct val="90000"/>
              </a:lnSpc>
              <a:spcAft>
                <a:spcPts val="600"/>
              </a:spcAft>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84283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0600" y="304800"/>
            <a:ext cx="9470799" cy="1060863"/>
          </a:xfrm>
        </p:spPr>
        <p:txBody>
          <a:bodyPr/>
          <a:lstStyle/>
          <a:p>
            <a:r>
              <a:rPr lang="en-US" dirty="0">
                <a:solidFill>
                  <a:srgbClr val="293352"/>
                </a:solidFill>
                <a:latin typeface="MS Reference Sans Serif" panose="020B0604030504040204" pitchFamily="34" charset="0"/>
              </a:rPr>
              <a:t>Cached Creds: The GPO: Servers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CC87D0E-92C9-4A3F-8F15-C4CB180CB5A5}"/>
              </a:ext>
            </a:extLst>
          </p:cNvPr>
          <p:cNvPicPr>
            <a:picLocks noChangeAspect="1"/>
          </p:cNvPicPr>
          <p:nvPr/>
        </p:nvPicPr>
        <p:blipFill>
          <a:blip r:embed="rId3"/>
          <a:stretch>
            <a:fillRect/>
          </a:stretch>
        </p:blipFill>
        <p:spPr>
          <a:xfrm>
            <a:off x="392289" y="990600"/>
            <a:ext cx="11190111" cy="3962848"/>
          </a:xfrm>
          <a:prstGeom prst="rect">
            <a:avLst/>
          </a:prstGeom>
        </p:spPr>
      </p:pic>
      <p:pic>
        <p:nvPicPr>
          <p:cNvPr id="11" name="Picture 10">
            <a:extLst>
              <a:ext uri="{FF2B5EF4-FFF2-40B4-BE49-F238E27FC236}">
                <a16:creationId xmlns:a16="http://schemas.microsoft.com/office/drawing/2014/main" id="{13FEE45B-A6B5-4777-955C-282932AB360E}"/>
              </a:ext>
            </a:extLst>
          </p:cNvPr>
          <p:cNvPicPr>
            <a:picLocks noChangeAspect="1"/>
          </p:cNvPicPr>
          <p:nvPr/>
        </p:nvPicPr>
        <p:blipFill>
          <a:blip r:embed="rId4"/>
          <a:stretch>
            <a:fillRect/>
          </a:stretch>
        </p:blipFill>
        <p:spPr>
          <a:xfrm>
            <a:off x="533400" y="5029647"/>
            <a:ext cx="4267200" cy="800100"/>
          </a:xfrm>
          <a:prstGeom prst="rect">
            <a:avLst/>
          </a:prstGeom>
        </p:spPr>
      </p:pic>
      <p:pic>
        <p:nvPicPr>
          <p:cNvPr id="13" name="Picture 12">
            <a:extLst>
              <a:ext uri="{FF2B5EF4-FFF2-40B4-BE49-F238E27FC236}">
                <a16:creationId xmlns:a16="http://schemas.microsoft.com/office/drawing/2014/main" id="{4C286C0B-DB3C-4D6C-B57B-50DF63689FE8}"/>
              </a:ext>
            </a:extLst>
          </p:cNvPr>
          <p:cNvPicPr>
            <a:picLocks noChangeAspect="1"/>
          </p:cNvPicPr>
          <p:nvPr/>
        </p:nvPicPr>
        <p:blipFill>
          <a:blip r:embed="rId5"/>
          <a:stretch>
            <a:fillRect/>
          </a:stretch>
        </p:blipFill>
        <p:spPr>
          <a:xfrm>
            <a:off x="3657600" y="4953448"/>
            <a:ext cx="7835148" cy="1599752"/>
          </a:xfrm>
          <a:prstGeom prst="rect">
            <a:avLst/>
          </a:prstGeom>
        </p:spPr>
      </p:pic>
    </p:spTree>
    <p:extLst>
      <p:ext uri="{BB962C8B-B14F-4D97-AF65-F5344CB8AC3E}">
        <p14:creationId xmlns:p14="http://schemas.microsoft.com/office/powerpoint/2010/main" val="211626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304800"/>
            <a:ext cx="9601200" cy="1060863"/>
          </a:xfrm>
        </p:spPr>
        <p:txBody>
          <a:bodyPr/>
          <a:lstStyle/>
          <a:p>
            <a:r>
              <a:rPr lang="en-US" dirty="0">
                <a:solidFill>
                  <a:srgbClr val="293352"/>
                </a:solidFill>
                <a:latin typeface="MS Reference Sans Serif" panose="020B0604030504040204" pitchFamily="34" charset="0"/>
              </a:rPr>
              <a:t>Cached Creds: The GPO: Desktops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88B23F-6B67-4EC3-AA62-7B4CA11F7C2A}"/>
              </a:ext>
            </a:extLst>
          </p:cNvPr>
          <p:cNvPicPr>
            <a:picLocks noChangeAspect="1"/>
          </p:cNvPicPr>
          <p:nvPr/>
        </p:nvPicPr>
        <p:blipFill>
          <a:blip r:embed="rId3"/>
          <a:stretch>
            <a:fillRect/>
          </a:stretch>
        </p:blipFill>
        <p:spPr>
          <a:xfrm>
            <a:off x="1241537" y="4495800"/>
            <a:ext cx="9534525" cy="1628775"/>
          </a:xfrm>
          <a:prstGeom prst="rect">
            <a:avLst/>
          </a:prstGeom>
        </p:spPr>
      </p:pic>
      <p:pic>
        <p:nvPicPr>
          <p:cNvPr id="7" name="Picture 6">
            <a:extLst>
              <a:ext uri="{FF2B5EF4-FFF2-40B4-BE49-F238E27FC236}">
                <a16:creationId xmlns:a16="http://schemas.microsoft.com/office/drawing/2014/main" id="{D7A1DA40-D29C-4C69-BC83-72B3893262DA}"/>
              </a:ext>
            </a:extLst>
          </p:cNvPr>
          <p:cNvPicPr>
            <a:picLocks noChangeAspect="1"/>
          </p:cNvPicPr>
          <p:nvPr/>
        </p:nvPicPr>
        <p:blipFill>
          <a:blip r:embed="rId4"/>
          <a:stretch>
            <a:fillRect/>
          </a:stretch>
        </p:blipFill>
        <p:spPr>
          <a:xfrm>
            <a:off x="1224604" y="948619"/>
            <a:ext cx="9443396" cy="3566898"/>
          </a:xfrm>
          <a:prstGeom prst="rect">
            <a:avLst/>
          </a:prstGeom>
        </p:spPr>
      </p:pic>
    </p:spTree>
    <p:extLst>
      <p:ext uri="{BB962C8B-B14F-4D97-AF65-F5344CB8AC3E}">
        <p14:creationId xmlns:p14="http://schemas.microsoft.com/office/powerpoint/2010/main" val="534864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1866773" cy="1060863"/>
          </a:xfrm>
        </p:spPr>
        <p:txBody>
          <a:bodyPr/>
          <a:lstStyle/>
          <a:p>
            <a:r>
              <a:rPr lang="en-US" dirty="0">
                <a:solidFill>
                  <a:srgbClr val="293352"/>
                </a:solidFill>
                <a:latin typeface="MS Reference Sans Serif" panose="020B0604030504040204" pitchFamily="34" charset="0"/>
              </a:rPr>
              <a:t>Common tools to exploit Cached Creds </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1D7433-2746-4777-A394-EA8759EDFCBF}"/>
              </a:ext>
            </a:extLst>
          </p:cNvPr>
          <p:cNvSpPr txBox="1"/>
          <p:nvPr/>
        </p:nvSpPr>
        <p:spPr>
          <a:xfrm>
            <a:off x="304800" y="1219200"/>
            <a:ext cx="11049000" cy="4311950"/>
          </a:xfrm>
          <a:prstGeom prst="rect">
            <a:avLst/>
          </a:prstGeom>
          <a:noFill/>
        </p:spPr>
        <p:txBody>
          <a:bodyPr wrap="square" lIns="182880" tIns="146304" rIns="182880" bIns="146304" rtlCol="0">
            <a:spAutoFit/>
          </a:bodyPr>
          <a:lstStyle/>
          <a:p>
            <a:pPr>
              <a:lnSpc>
                <a:spcPct val="90000"/>
              </a:lnSpc>
              <a:spcAft>
                <a:spcPts val="600"/>
              </a:spcAft>
            </a:pPr>
            <a:r>
              <a:rPr lang="en-US" sz="2400" dirty="0" err="1">
                <a:latin typeface="MS Reference Sans Serif" panose="020B0604030504040204" pitchFamily="34" charset="0"/>
              </a:rPr>
              <a:t>Mimikatz</a:t>
            </a:r>
            <a:endParaRPr lang="en-US" sz="2400" dirty="0">
              <a:latin typeface="MS Reference Sans Serif" panose="020B0604030504040204" pitchFamily="34" charset="0"/>
            </a:endParaRPr>
          </a:p>
          <a:p>
            <a:pPr>
              <a:lnSpc>
                <a:spcPct val="90000"/>
              </a:lnSpc>
              <a:spcAft>
                <a:spcPts val="600"/>
              </a:spcAft>
            </a:pPr>
            <a:r>
              <a:rPr lang="en-US" sz="2400" dirty="0" err="1">
                <a:latin typeface="MS Reference Sans Serif" panose="020B0604030504040204" pitchFamily="34" charset="0"/>
              </a:rPr>
              <a:t>JtR</a:t>
            </a:r>
            <a:endParaRPr lang="en-US" sz="2400" dirty="0">
              <a:latin typeface="MS Reference Sans Serif" panose="020B0604030504040204" pitchFamily="34" charset="0"/>
            </a:endParaRPr>
          </a:p>
          <a:p>
            <a:pPr>
              <a:lnSpc>
                <a:spcPct val="90000"/>
              </a:lnSpc>
              <a:spcAft>
                <a:spcPts val="600"/>
              </a:spcAft>
            </a:pPr>
            <a:r>
              <a:rPr lang="en-US" sz="2400" dirty="0" err="1">
                <a:latin typeface="MS Reference Sans Serif" panose="020B0604030504040204" pitchFamily="34" charset="0"/>
              </a:rPr>
              <a:t>Hashcat</a:t>
            </a:r>
            <a:endParaRPr lang="en-US" sz="2400" dirty="0">
              <a:latin typeface="MS Reference Sans Serif" panose="020B0604030504040204" pitchFamily="34" charset="0"/>
            </a:endParaRPr>
          </a:p>
          <a:p>
            <a:pPr>
              <a:lnSpc>
                <a:spcPct val="90000"/>
              </a:lnSpc>
              <a:spcAft>
                <a:spcPts val="600"/>
              </a:spcAft>
            </a:pPr>
            <a:r>
              <a:rPr lang="en-US" sz="2400" dirty="0" err="1">
                <a:latin typeface="MS Reference Sans Serif" panose="020B0604030504040204" pitchFamily="34" charset="0"/>
              </a:rPr>
              <a:t>Ophcrack</a:t>
            </a:r>
            <a:endParaRPr lang="en-US" sz="2400" dirty="0">
              <a:latin typeface="MS Reference Sans Serif" panose="020B0604030504040204" pitchFamily="34" charset="0"/>
            </a:endParaRPr>
          </a:p>
          <a:p>
            <a:pPr>
              <a:lnSpc>
                <a:spcPct val="90000"/>
              </a:lnSpc>
              <a:spcAft>
                <a:spcPts val="600"/>
              </a:spcAft>
            </a:pPr>
            <a:r>
              <a:rPr lang="en-US" sz="2400" dirty="0" err="1">
                <a:latin typeface="MS Reference Sans Serif" panose="020B0604030504040204" pitchFamily="34" charset="0"/>
              </a:rPr>
              <a:t>Taskmanager</a:t>
            </a:r>
            <a:r>
              <a:rPr lang="en-US" sz="2400" dirty="0">
                <a:latin typeface="MS Reference Sans Serif" panose="020B0604030504040204" pitchFamily="34" charset="0"/>
              </a:rPr>
              <a:t>… + lsass.exe</a:t>
            </a:r>
          </a:p>
          <a:p>
            <a:pPr>
              <a:lnSpc>
                <a:spcPct val="90000"/>
              </a:lnSpc>
              <a:spcAft>
                <a:spcPts val="600"/>
              </a:spcAft>
            </a:pPr>
            <a:r>
              <a:rPr lang="en-US" sz="2400" dirty="0" err="1">
                <a:latin typeface="MS Reference Sans Serif" panose="020B0604030504040204" pitchFamily="34" charset="0"/>
              </a:rPr>
              <a:t>Pwdumpx</a:t>
            </a:r>
            <a:r>
              <a:rPr lang="en-US" sz="2400" dirty="0">
                <a:latin typeface="MS Reference Sans Serif" panose="020B0604030504040204" pitchFamily="34" charset="0"/>
              </a:rPr>
              <a:t> + </a:t>
            </a:r>
            <a:r>
              <a:rPr lang="en-US" sz="2400" dirty="0" err="1">
                <a:latin typeface="MS Reference Sans Serif" panose="020B0604030504040204" pitchFamily="34" charset="0"/>
              </a:rPr>
              <a:t>passwordPro</a:t>
            </a: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629394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383968"/>
            <a:ext cx="11360727" cy="1060863"/>
          </a:xfrm>
        </p:spPr>
        <p:txBody>
          <a:bodyPr/>
          <a:lstStyle/>
          <a:p>
            <a:r>
              <a:rPr lang="en-US" dirty="0">
                <a:solidFill>
                  <a:srgbClr val="293352"/>
                </a:solidFill>
                <a:latin typeface="MS Reference Sans Serif" panose="020B0604030504040204" pitchFamily="34" charset="0"/>
              </a:rPr>
              <a:t>Report on your domain’s cache settings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906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1D7433-2746-4777-A394-EA8759EDFCBF}"/>
              </a:ext>
            </a:extLst>
          </p:cNvPr>
          <p:cNvSpPr txBox="1"/>
          <p:nvPr/>
        </p:nvSpPr>
        <p:spPr>
          <a:xfrm>
            <a:off x="304800" y="1219200"/>
            <a:ext cx="11049000"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Find machines on the domain that have cached creds enabled</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r>
              <a:rPr lang="en-US" sz="2400" dirty="0">
                <a:latin typeface="MS Reference Sans Serif" panose="020B0604030504040204" pitchFamily="34" charset="0"/>
              </a:rPr>
              <a:t>*</a:t>
            </a:r>
            <a:r>
              <a:rPr lang="en-US" sz="2400" dirty="0" err="1">
                <a:latin typeface="MS Reference Sans Serif" panose="020B0604030504040204" pitchFamily="34" charset="0"/>
              </a:rPr>
              <a:t>AD_Computer_CachedCreds</a:t>
            </a:r>
            <a:r>
              <a:rPr lang="en-US" sz="2400" dirty="0">
                <a:latin typeface="MS Reference Sans Serif" panose="020B0604030504040204" pitchFamily="34" charset="0"/>
              </a:rPr>
              <a:t>\Find Computers without Cached Cred GPO.ps1</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pic>
        <p:nvPicPr>
          <p:cNvPr id="2" name="Picture 1">
            <a:extLst>
              <a:ext uri="{FF2B5EF4-FFF2-40B4-BE49-F238E27FC236}">
                <a16:creationId xmlns:a16="http://schemas.microsoft.com/office/drawing/2014/main" id="{B1E29385-D905-444F-B5F1-9FB0FCA38916}"/>
              </a:ext>
            </a:extLst>
          </p:cNvPr>
          <p:cNvPicPr>
            <a:picLocks noChangeAspect="1"/>
          </p:cNvPicPr>
          <p:nvPr/>
        </p:nvPicPr>
        <p:blipFill>
          <a:blip r:embed="rId3"/>
          <a:stretch>
            <a:fillRect/>
          </a:stretch>
        </p:blipFill>
        <p:spPr>
          <a:xfrm>
            <a:off x="2209800" y="2759282"/>
            <a:ext cx="6854916" cy="3714750"/>
          </a:xfrm>
          <a:prstGeom prst="rect">
            <a:avLst/>
          </a:prstGeom>
        </p:spPr>
      </p:pic>
    </p:spTree>
    <p:extLst>
      <p:ext uri="{BB962C8B-B14F-4D97-AF65-F5344CB8AC3E}">
        <p14:creationId xmlns:p14="http://schemas.microsoft.com/office/powerpoint/2010/main" val="1332004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CBD71D-1037-49EC-A1AA-1A0FE6D9F5C2}"/>
              </a:ext>
            </a:extLst>
          </p:cNvPr>
          <p:cNvPicPr>
            <a:picLocks noChangeAspect="1"/>
          </p:cNvPicPr>
          <p:nvPr/>
        </p:nvPicPr>
        <p:blipFill>
          <a:blip r:embed="rId3"/>
          <a:stretch>
            <a:fillRect/>
          </a:stretch>
        </p:blipFill>
        <p:spPr>
          <a:xfrm>
            <a:off x="239889" y="1343569"/>
            <a:ext cx="5981700" cy="4695825"/>
          </a:xfrm>
          <a:prstGeom prst="rect">
            <a:avLst/>
          </a:prstGeom>
        </p:spPr>
      </p:pic>
      <p:sp>
        <p:nvSpPr>
          <p:cNvPr id="3" name="Title 2"/>
          <p:cNvSpPr>
            <a:spLocks noGrp="1"/>
          </p:cNvSpPr>
          <p:nvPr>
            <p:ph type="title"/>
          </p:nvPr>
        </p:nvSpPr>
        <p:spPr>
          <a:xfrm>
            <a:off x="914400" y="383968"/>
            <a:ext cx="11360727" cy="1060863"/>
          </a:xfrm>
        </p:spPr>
        <p:txBody>
          <a:bodyPr/>
          <a:lstStyle/>
          <a:p>
            <a:r>
              <a:rPr lang="en-US" dirty="0">
                <a:solidFill>
                  <a:srgbClr val="293352"/>
                </a:solidFill>
                <a:latin typeface="MS Reference Sans Serif" panose="020B0604030504040204" pitchFamily="34" charset="0"/>
              </a:rPr>
              <a:t>Report on your domain’s cache settings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906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1D7433-2746-4777-A394-EA8759EDFCBF}"/>
              </a:ext>
            </a:extLst>
          </p:cNvPr>
          <p:cNvSpPr txBox="1"/>
          <p:nvPr/>
        </p:nvSpPr>
        <p:spPr>
          <a:xfrm>
            <a:off x="304800" y="1219200"/>
            <a:ext cx="11049000" cy="1446550"/>
          </a:xfrm>
          <a:prstGeom prst="rect">
            <a:avLst/>
          </a:prstGeom>
          <a:noFill/>
        </p:spPr>
        <p:txBody>
          <a:bodyPr wrap="square" lIns="182880" tIns="146304" rIns="182880" bIns="146304" rtlCol="0">
            <a:spAutoFit/>
          </a:bodyPr>
          <a:lstStyle/>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pic>
        <p:nvPicPr>
          <p:cNvPr id="7" name="Picture 6">
            <a:extLst>
              <a:ext uri="{FF2B5EF4-FFF2-40B4-BE49-F238E27FC236}">
                <a16:creationId xmlns:a16="http://schemas.microsoft.com/office/drawing/2014/main" id="{AA0AC5AE-A552-4C4A-873A-82FEA20AF728}"/>
              </a:ext>
            </a:extLst>
          </p:cNvPr>
          <p:cNvPicPr>
            <a:picLocks noChangeAspect="1"/>
          </p:cNvPicPr>
          <p:nvPr/>
        </p:nvPicPr>
        <p:blipFill>
          <a:blip r:embed="rId4"/>
          <a:stretch>
            <a:fillRect/>
          </a:stretch>
        </p:blipFill>
        <p:spPr>
          <a:xfrm>
            <a:off x="5105400" y="1409700"/>
            <a:ext cx="7439025" cy="4762500"/>
          </a:xfrm>
          <a:prstGeom prst="rect">
            <a:avLst/>
          </a:prstGeom>
        </p:spPr>
      </p:pic>
    </p:spTree>
    <p:extLst>
      <p:ext uri="{BB962C8B-B14F-4D97-AF65-F5344CB8AC3E}">
        <p14:creationId xmlns:p14="http://schemas.microsoft.com/office/powerpoint/2010/main" val="1955451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Simple Deploy – 4. LAPS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513063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Unique passwords for all workstations and servers</a:t>
            </a: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Local Admin Password Solution – </a:t>
            </a:r>
            <a:r>
              <a:rPr lang="en-US" sz="2400" dirty="0" err="1">
                <a:gradFill>
                  <a:gsLst>
                    <a:gs pos="2917">
                      <a:schemeClr val="tx1"/>
                    </a:gs>
                    <a:gs pos="30000">
                      <a:schemeClr val="tx1"/>
                    </a:gs>
                  </a:gsLst>
                  <a:lin ang="5400000" scaled="0"/>
                </a:gradFill>
                <a:latin typeface="MS Reference Sans Serif" panose="020B0604030504040204" pitchFamily="34" charset="0"/>
              </a:rPr>
              <a:t>ms-mcs-admpwd</a:t>
            </a:r>
            <a:r>
              <a:rPr lang="en-US" sz="2400" dirty="0">
                <a:gradFill>
                  <a:gsLst>
                    <a:gs pos="2917">
                      <a:schemeClr val="tx1"/>
                    </a:gs>
                    <a:gs pos="30000">
                      <a:schemeClr val="tx1"/>
                    </a:gs>
                  </a:gsLst>
                  <a:lin ang="5400000" scaled="0"/>
                </a:gradFill>
                <a:latin typeface="MS Reference Sans Serif" panose="020B0604030504040204" pitchFamily="34" charset="0"/>
              </a:rPr>
              <a:t>, …</a:t>
            </a:r>
            <a:r>
              <a:rPr lang="en-US" sz="2400" dirty="0" err="1">
                <a:gradFill>
                  <a:gsLst>
                    <a:gs pos="2917">
                      <a:schemeClr val="tx1"/>
                    </a:gs>
                    <a:gs pos="30000">
                      <a:schemeClr val="tx1"/>
                    </a:gs>
                  </a:gsLst>
                  <a:lin ang="5400000" scaled="0"/>
                </a:gradFill>
                <a:latin typeface="MS Reference Sans Serif" panose="020B0604030504040204" pitchFamily="34" charset="0"/>
              </a:rPr>
              <a:t>expirationtime</a:t>
            </a: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Prevents lateral movement between machines</a:t>
            </a: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More info: https://adsecurity.org/?p=3164</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29061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LAPS</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560500" y="1365663"/>
            <a:ext cx="10896600" cy="43119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S Reference Sans Serif" panose="020B0604030504040204" pitchFamily="34" charset="0"/>
              </a:rPr>
              <a:t>4 Things needed for LAPS to work.</a:t>
            </a: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Extend schema on the domain to support LAPS * </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Allow computers on the domain to write LAPS attribute *</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Software must be installed on workstations/servers</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GPO to deploy password settings</a:t>
            </a: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AD_Sec_Tools</a:t>
            </a: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AD_LAPS_Install</a:t>
            </a: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555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LAPS: </a:t>
            </a:r>
            <a:r>
              <a:rPr lang="en-US" dirty="0" err="1">
                <a:solidFill>
                  <a:srgbClr val="293352"/>
                </a:solidFill>
                <a:latin typeface="MS Reference Sans Serif" panose="020B0604030504040204" pitchFamily="34" charset="0"/>
              </a:rPr>
              <a:t>Reqs</a:t>
            </a:r>
            <a:r>
              <a:rPr lang="en-US" dirty="0">
                <a:solidFill>
                  <a:srgbClr val="293352"/>
                </a:solidFill>
                <a:latin typeface="MS Reference Sans Serif" panose="020B0604030504040204" pitchFamily="34" charset="0"/>
              </a:rPr>
              <a:t> #1 and #2</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2FCDE87-BDEC-4F9D-A737-5A9F042008CA}"/>
              </a:ext>
            </a:extLst>
          </p:cNvPr>
          <p:cNvPicPr>
            <a:picLocks noChangeAspect="1"/>
          </p:cNvPicPr>
          <p:nvPr/>
        </p:nvPicPr>
        <p:blipFill>
          <a:blip r:embed="rId2"/>
          <a:stretch>
            <a:fillRect/>
          </a:stretch>
        </p:blipFill>
        <p:spPr>
          <a:xfrm>
            <a:off x="2667000" y="1219200"/>
            <a:ext cx="6086475" cy="5191125"/>
          </a:xfrm>
          <a:prstGeom prst="rect">
            <a:avLst/>
          </a:prstGeom>
        </p:spPr>
      </p:pic>
    </p:spTree>
    <p:extLst>
      <p:ext uri="{BB962C8B-B14F-4D97-AF65-F5344CB8AC3E}">
        <p14:creationId xmlns:p14="http://schemas.microsoft.com/office/powerpoint/2010/main" val="3191284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LAPS: </a:t>
            </a:r>
            <a:r>
              <a:rPr lang="en-US" dirty="0" err="1">
                <a:solidFill>
                  <a:srgbClr val="293352"/>
                </a:solidFill>
                <a:latin typeface="MS Reference Sans Serif" panose="020B0604030504040204" pitchFamily="34" charset="0"/>
              </a:rPr>
              <a:t>Reqs</a:t>
            </a:r>
            <a:r>
              <a:rPr lang="en-US" dirty="0">
                <a:solidFill>
                  <a:srgbClr val="293352"/>
                </a:solidFill>
                <a:latin typeface="MS Reference Sans Serif" panose="020B0604030504040204" pitchFamily="34" charset="0"/>
              </a:rPr>
              <a:t> #3 and #4</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5D01204-57C2-46C0-96EE-7C88951E3927}"/>
              </a:ext>
            </a:extLst>
          </p:cNvPr>
          <p:cNvPicPr>
            <a:picLocks noChangeAspect="1"/>
          </p:cNvPicPr>
          <p:nvPr/>
        </p:nvPicPr>
        <p:blipFill>
          <a:blip r:embed="rId2"/>
          <a:stretch>
            <a:fillRect/>
          </a:stretch>
        </p:blipFill>
        <p:spPr>
          <a:xfrm>
            <a:off x="417625" y="1223962"/>
            <a:ext cx="5591175" cy="4410075"/>
          </a:xfrm>
          <a:prstGeom prst="rect">
            <a:avLst/>
          </a:prstGeom>
        </p:spPr>
      </p:pic>
      <p:pic>
        <p:nvPicPr>
          <p:cNvPr id="5" name="Picture 4">
            <a:extLst>
              <a:ext uri="{FF2B5EF4-FFF2-40B4-BE49-F238E27FC236}">
                <a16:creationId xmlns:a16="http://schemas.microsoft.com/office/drawing/2014/main" id="{5C4A56C1-84F8-4BB1-B5D1-01FC5E9A11C1}"/>
              </a:ext>
            </a:extLst>
          </p:cNvPr>
          <p:cNvPicPr>
            <a:picLocks noChangeAspect="1"/>
          </p:cNvPicPr>
          <p:nvPr/>
        </p:nvPicPr>
        <p:blipFill>
          <a:blip r:embed="rId3"/>
          <a:stretch>
            <a:fillRect/>
          </a:stretch>
        </p:blipFill>
        <p:spPr>
          <a:xfrm>
            <a:off x="6008800" y="1243718"/>
            <a:ext cx="5705475" cy="3524250"/>
          </a:xfrm>
          <a:prstGeom prst="rect">
            <a:avLst/>
          </a:prstGeom>
        </p:spPr>
      </p:pic>
      <p:pic>
        <p:nvPicPr>
          <p:cNvPr id="6" name="Picture 5">
            <a:extLst>
              <a:ext uri="{FF2B5EF4-FFF2-40B4-BE49-F238E27FC236}">
                <a16:creationId xmlns:a16="http://schemas.microsoft.com/office/drawing/2014/main" id="{55AF3E5B-A43E-482E-A8E6-CF9969198939}"/>
              </a:ext>
            </a:extLst>
          </p:cNvPr>
          <p:cNvPicPr>
            <a:picLocks noChangeAspect="1"/>
          </p:cNvPicPr>
          <p:nvPr/>
        </p:nvPicPr>
        <p:blipFill>
          <a:blip r:embed="rId4"/>
          <a:stretch>
            <a:fillRect/>
          </a:stretch>
        </p:blipFill>
        <p:spPr>
          <a:xfrm>
            <a:off x="6008800" y="5188655"/>
            <a:ext cx="4057650" cy="695325"/>
          </a:xfrm>
          <a:prstGeom prst="rect">
            <a:avLst/>
          </a:prstGeom>
        </p:spPr>
      </p:pic>
    </p:spTree>
    <p:extLst>
      <p:ext uri="{BB962C8B-B14F-4D97-AF65-F5344CB8AC3E}">
        <p14:creationId xmlns:p14="http://schemas.microsoft.com/office/powerpoint/2010/main" val="948076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What is Active Directory?</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484300" y="1349969"/>
            <a:ext cx="11049000" cy="423500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Active Directory is a hierarchical structure that stores information about objects on a network</a:t>
            </a:r>
          </a:p>
          <a:p>
            <a:pPr>
              <a:lnSpc>
                <a:spcPct val="90000"/>
              </a:lnSpc>
              <a:spcAft>
                <a:spcPts val="600"/>
              </a:spcAft>
            </a:pPr>
            <a:endParaRPr lang="en-US" sz="2400" dirty="0">
              <a:latin typeface="MS Reference Sans Serif" panose="020B0604030504040204" pitchFamily="34" charset="0"/>
            </a:endParaRP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	Users</a:t>
            </a: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	Computers</a:t>
            </a: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	Groups</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r>
              <a:rPr lang="en-US" sz="2400" dirty="0">
                <a:latin typeface="MS Reference Sans Serif" panose="020B0604030504040204" pitchFamily="34" charset="0"/>
              </a:rPr>
              <a:t>Dictates security through object ownership and group membership</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p:txBody>
      </p:sp>
    </p:spTree>
    <p:extLst>
      <p:ext uri="{BB962C8B-B14F-4D97-AF65-F5344CB8AC3E}">
        <p14:creationId xmlns:p14="http://schemas.microsoft.com/office/powerpoint/2010/main" val="3824269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10134599" cy="1060863"/>
          </a:xfrm>
        </p:spPr>
        <p:txBody>
          <a:bodyPr/>
          <a:lstStyle/>
          <a:p>
            <a:r>
              <a:rPr lang="en-US" dirty="0">
                <a:solidFill>
                  <a:srgbClr val="293352"/>
                </a:solidFill>
                <a:latin typeface="MS Reference Sans Serif" panose="020B0604030504040204" pitchFamily="34" charset="0"/>
              </a:rPr>
              <a:t>Simple Deploy – 5. Audit and Alert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921CF0-B2FD-456C-8F78-410A35B2EF67}"/>
              </a:ext>
            </a:extLst>
          </p:cNvPr>
          <p:cNvSpPr txBox="1"/>
          <p:nvPr/>
        </p:nvSpPr>
        <p:spPr>
          <a:xfrm>
            <a:off x="609600" y="1365663"/>
            <a:ext cx="10896600" cy="3493264"/>
          </a:xfrm>
          <a:prstGeom prst="rect">
            <a:avLst/>
          </a:prstGeom>
          <a:noFill/>
        </p:spPr>
        <p:txBody>
          <a:bodyPr wrap="square" lIns="182880" tIns="146304" rIns="182880" bIns="146304" rtlCol="0">
            <a:spAutoFit/>
          </a:bodyPr>
          <a:lstStyle/>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Audit</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Alert</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Domain Admin logon</a:t>
            </a:r>
          </a:p>
          <a:p>
            <a:pPr marL="914400" lvl="1"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Alert of </a:t>
            </a:r>
            <a:r>
              <a:rPr lang="en-US" sz="2400" dirty="0" err="1">
                <a:gradFill>
                  <a:gsLst>
                    <a:gs pos="2917">
                      <a:schemeClr val="tx1"/>
                    </a:gs>
                    <a:gs pos="30000">
                      <a:schemeClr val="tx1"/>
                    </a:gs>
                  </a:gsLst>
                  <a:lin ang="5400000" scaled="0"/>
                </a:gradFill>
                <a:latin typeface="MS Reference Sans Serif" panose="020B0604030504040204" pitchFamily="34" charset="0"/>
              </a:rPr>
              <a:t>vssadmin</a:t>
            </a:r>
            <a:r>
              <a:rPr lang="en-US" sz="2400" dirty="0">
                <a:gradFill>
                  <a:gsLst>
                    <a:gs pos="2917">
                      <a:schemeClr val="tx1"/>
                    </a:gs>
                    <a:gs pos="30000">
                      <a:schemeClr val="tx1"/>
                    </a:gs>
                  </a:gsLst>
                  <a:lin ang="5400000" scaled="0"/>
                </a:gradFill>
                <a:latin typeface="MS Reference Sans Serif" panose="020B0604030504040204" pitchFamily="34" charset="0"/>
              </a:rPr>
              <a:t> create shadow</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MS Reference Sans Serif" panose="020B0604030504040204" pitchFamily="34" charset="0"/>
              </a:rPr>
              <a:t>Install Security Tools</a:t>
            </a: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endParaRPr lang="en-US" sz="2400" dirty="0">
              <a:gradFill>
                <a:gsLst>
                  <a:gs pos="2917">
                    <a:schemeClr val="tx1"/>
                  </a:gs>
                  <a:gs pos="30000">
                    <a:schemeClr val="tx1"/>
                  </a:gs>
                </a:gsLst>
                <a:lin ang="5400000" scaled="0"/>
              </a:gradFill>
            </a:endParaRPr>
          </a:p>
          <a:p>
            <a:pPr marL="914400" lvl="1" indent="-457200">
              <a:lnSpc>
                <a:spcPct val="90000"/>
              </a:lnSpc>
              <a:spcAft>
                <a:spcPts val="600"/>
              </a:spcAft>
              <a:buFont typeface="+mj-lt"/>
              <a:buAutoNum type="arabicPeriod"/>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13744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F75BC0-4ED6-44EA-9B4F-C60D831F8E2A}"/>
              </a:ext>
            </a:extLst>
          </p:cNvPr>
          <p:cNvPicPr>
            <a:picLocks noChangeAspect="1"/>
          </p:cNvPicPr>
          <p:nvPr/>
        </p:nvPicPr>
        <p:blipFill>
          <a:blip r:embed="rId2"/>
          <a:stretch>
            <a:fillRect/>
          </a:stretch>
        </p:blipFill>
        <p:spPr>
          <a:xfrm>
            <a:off x="1828800" y="1618843"/>
            <a:ext cx="7788650" cy="5138140"/>
          </a:xfrm>
          <a:prstGeom prst="rect">
            <a:avLst/>
          </a:prstGeom>
        </p:spPr>
      </p:pic>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Audit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AE7235-6880-47BE-84B1-2EA0BD607EA5}"/>
              </a:ext>
            </a:extLst>
          </p:cNvPr>
          <p:cNvSpPr txBox="1"/>
          <p:nvPr/>
        </p:nvSpPr>
        <p:spPr>
          <a:xfrm>
            <a:off x="914400" y="1143000"/>
            <a:ext cx="8915400" cy="1446550"/>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rPr>
              <a:t>MS Audit Policy Recs: </a:t>
            </a:r>
            <a:r>
              <a:rPr lang="en-US" sz="2400" b="0" dirty="0">
                <a:latin typeface="MS Reference Sans Serif" panose="020B0604030504040204" pitchFamily="34" charset="0"/>
                <a:hlinkClick r:id="rId3"/>
              </a:rPr>
              <a:t>https://goo.gl/uGUL4a</a:t>
            </a:r>
            <a:endParaRPr lang="en-US" sz="2400" b="0" dirty="0">
              <a:latin typeface="MS Reference Sans Serif" panose="020B0604030504040204" pitchFamily="34" charset="0"/>
            </a:endParaRPr>
          </a:p>
          <a:p>
            <a:pPr marL="457200" indent="-457200">
              <a:lnSpc>
                <a:spcPct val="90000"/>
              </a:lnSpc>
              <a:spcAft>
                <a:spcPts val="600"/>
              </a:spcAft>
              <a:buFont typeface="Arial" panose="020B0604020202020204" pitchFamily="34" charset="0"/>
              <a:buChar char="•"/>
            </a:pPr>
            <a:r>
              <a:rPr lang="en-US" sz="2400" b="0" dirty="0">
                <a:gradFill>
                  <a:gsLst>
                    <a:gs pos="2917">
                      <a:schemeClr val="tx1"/>
                    </a:gs>
                    <a:gs pos="30000">
                      <a:schemeClr val="tx1"/>
                    </a:gs>
                  </a:gsLst>
                  <a:lin ang="5400000" scaled="0"/>
                </a:gradFill>
                <a:latin typeface="MS Reference Sans Serif" panose="020B0604030504040204" pitchFamily="34" charset="0"/>
              </a:rPr>
              <a:t>Sample:</a:t>
            </a:r>
            <a:endParaRPr lang="en-US" sz="2400" dirty="0">
              <a:gradFill>
                <a:gsLst>
                  <a:gs pos="2917">
                    <a:schemeClr val="tx1"/>
                  </a:gs>
                  <a:gs pos="30000">
                    <a:schemeClr val="tx1"/>
                  </a:gs>
                </a:gsLst>
                <a:lin ang="5400000" scaled="0"/>
              </a:gradFill>
              <a:latin typeface="MS Reference Sans Serif" panose="020B0604030504040204" pitchFamily="34" charset="0"/>
            </a:endParaRPr>
          </a:p>
          <a:p>
            <a:pPr marL="457200" indent="-4572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3866538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Alert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AE7235-6880-47BE-84B1-2EA0BD607EA5}"/>
              </a:ext>
            </a:extLst>
          </p:cNvPr>
          <p:cNvSpPr txBox="1"/>
          <p:nvPr/>
        </p:nvSpPr>
        <p:spPr>
          <a:xfrm>
            <a:off x="914400" y="1143000"/>
            <a:ext cx="8915400" cy="267457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Domain Admin logons</a:t>
            </a:r>
          </a:p>
          <a:p>
            <a:pPr marL="457200" indent="-4572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Vssadmin</a:t>
            </a: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 create shadow on domain controllers</a:t>
            </a:r>
          </a:p>
          <a:p>
            <a:pPr marL="914400"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Protect the </a:t>
            </a: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NTDS.dit</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914400"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Move the </a:t>
            </a: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NTDS.dit</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914400"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Domain dumps often start with the </a:t>
            </a: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vss</a:t>
            </a: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 copy</a:t>
            </a:r>
          </a:p>
          <a:p>
            <a:pPr marL="457200" indent="-4572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p:txBody>
      </p:sp>
    </p:spTree>
    <p:extLst>
      <p:ext uri="{BB962C8B-B14F-4D97-AF65-F5344CB8AC3E}">
        <p14:creationId xmlns:p14="http://schemas.microsoft.com/office/powerpoint/2010/main" val="3384007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Security Tools	</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AE7235-6880-47BE-84B1-2EA0BD607EA5}"/>
              </a:ext>
            </a:extLst>
          </p:cNvPr>
          <p:cNvSpPr txBox="1"/>
          <p:nvPr/>
        </p:nvSpPr>
        <p:spPr>
          <a:xfrm>
            <a:off x="914400" y="1143000"/>
            <a:ext cx="8915400" cy="3493264"/>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Endpoint Protection – </a:t>
            </a:r>
          </a:p>
          <a:p>
            <a:pPr marL="457200"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Gartner link </a:t>
            </a:r>
            <a:r>
              <a:rPr lang="en-US" sz="2400" b="0" dirty="0"/>
              <a:t>https://goo.gl/NgWuGK</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914400" lvl="1" indent="-4572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Crowdstrike</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914400" lvl="1" indent="-4572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CarbonBlack</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914400"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Cylance</a:t>
            </a:r>
          </a:p>
          <a:p>
            <a:pPr marL="914400" lvl="1" indent="-4572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Sophos</a:t>
            </a:r>
          </a:p>
          <a:p>
            <a:pPr marL="914400" lvl="1" indent="-4572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rPr>
              <a:t>Fireeye</a:t>
            </a:r>
            <a:endParaRPr lang="en-US" sz="2400" dirty="0">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a:p>
            <a:pPr marL="457200" indent="-4572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latin typeface="MS Reference Sans Serif" panose="020B0604030504040204" pitchFamily="34" charset="0"/>
              <a:cs typeface="Arial" panose="020B0604020202020204" pitchFamily="34" charset="0"/>
            </a:endParaRPr>
          </a:p>
        </p:txBody>
      </p:sp>
    </p:spTree>
    <p:extLst>
      <p:ext uri="{BB962C8B-B14F-4D97-AF65-F5344CB8AC3E}">
        <p14:creationId xmlns:p14="http://schemas.microsoft.com/office/powerpoint/2010/main" val="1770867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8244"/>
            <a:ext cx="10515600" cy="606157"/>
          </a:xfrm>
        </p:spPr>
        <p:txBody>
          <a:bodyPr/>
          <a:lstStyle/>
          <a:p>
            <a:r>
              <a:rPr lang="en-US" sz="3600" dirty="0">
                <a:solidFill>
                  <a:srgbClr val="4B4B4B"/>
                </a:solidFill>
                <a:latin typeface="MS Reference Sans Serif" panose="020B0604030504040204" pitchFamily="34" charset="0"/>
              </a:rPr>
              <a:t>Groups with ACL permissions on Domain</a:t>
            </a:r>
          </a:p>
        </p:txBody>
      </p:sp>
      <p:cxnSp>
        <p:nvCxnSpPr>
          <p:cNvPr id="66" name="Straight Connector 65">
            <a:extLst>
              <a:ext uri="{FF2B5EF4-FFF2-40B4-BE49-F238E27FC236}">
                <a16:creationId xmlns:a16="http://schemas.microsoft.com/office/drawing/2014/main" id="{B85DCD24-0A4F-49C1-B7CC-4EA438543DA4}"/>
              </a:ext>
            </a:extLst>
          </p:cNvPr>
          <p:cNvCxnSpPr>
            <a:cxnSpLocks/>
          </p:cNvCxnSpPr>
          <p:nvPr/>
        </p:nvCxnSpPr>
        <p:spPr>
          <a:xfrm>
            <a:off x="1730600" y="9906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69377B-69F5-4A4B-B1DE-BF05FDADC36F}"/>
              </a:ext>
            </a:extLst>
          </p:cNvPr>
          <p:cNvSpPr txBox="1"/>
          <p:nvPr/>
        </p:nvSpPr>
        <p:spPr>
          <a:xfrm>
            <a:off x="533400" y="1219200"/>
            <a:ext cx="11049000" cy="6106287"/>
          </a:xfrm>
          <a:prstGeom prst="rect">
            <a:avLst/>
          </a:prstGeom>
          <a:noFill/>
        </p:spPr>
        <p:txBody>
          <a:bodyPr wrap="square" lIns="182880" tIns="146304" rIns="182880" bIns="146304" numCol="2" rtlCol="0">
            <a:spAutoFit/>
          </a:bodyPr>
          <a:lstStyle/>
          <a:p>
            <a:pPr>
              <a:lnSpc>
                <a:spcPct val="90000"/>
              </a:lnSpc>
              <a:spcAft>
                <a:spcPts val="600"/>
              </a:spcAft>
            </a:pPr>
            <a:r>
              <a:rPr lang="en-US" dirty="0">
                <a:latin typeface="MS Reference Sans Serif" panose="020B0604030504040204" pitchFamily="34" charset="0"/>
              </a:rPr>
              <a:t>*DOMAIN\IT USERS</a:t>
            </a:r>
            <a:br>
              <a:rPr lang="en-US" dirty="0">
                <a:latin typeface="MS Reference Sans Serif" panose="020B0604030504040204" pitchFamily="34" charset="0"/>
              </a:rPr>
            </a:br>
            <a:r>
              <a:rPr lang="en-US" dirty="0">
                <a:latin typeface="MS Reference Sans Serif" panose="020B0604030504040204" pitchFamily="34" charset="0"/>
              </a:rPr>
              <a:t>*DOMAIN\HR USER MANAGEMENT </a:t>
            </a:r>
            <a:br>
              <a:rPr lang="en-US" dirty="0">
                <a:latin typeface="MS Reference Sans Serif" panose="020B0604030504040204" pitchFamily="34" charset="0"/>
              </a:rPr>
            </a:br>
            <a:r>
              <a:rPr lang="en-US" dirty="0">
                <a:latin typeface="MS Reference Sans Serif" panose="020B0604030504040204" pitchFamily="34" charset="0"/>
              </a:rPr>
              <a:t>*DOMAIN\IT - HELP DESK</a:t>
            </a:r>
            <a:br>
              <a:rPr lang="en-US" dirty="0">
                <a:latin typeface="MS Reference Sans Serif" panose="020B0604030504040204" pitchFamily="34" charset="0"/>
              </a:rPr>
            </a:br>
            <a:r>
              <a:rPr lang="en-US" dirty="0">
                <a:latin typeface="MS Reference Sans Serif" panose="020B0604030504040204" pitchFamily="34" charset="0"/>
              </a:rPr>
              <a:t>*DOMAIN\ACCOUNT MANAGEMENT</a:t>
            </a:r>
            <a:br>
              <a:rPr lang="en-US" dirty="0">
                <a:latin typeface="MS Reference Sans Serif" panose="020B0604030504040204" pitchFamily="34" charset="0"/>
              </a:rPr>
            </a:br>
            <a:r>
              <a:rPr lang="en-US" dirty="0">
                <a:latin typeface="MS Reference Sans Serif" panose="020B0604030504040204" pitchFamily="34" charset="0"/>
              </a:rPr>
              <a:t>*DOMAIN\IT Exchange</a:t>
            </a:r>
            <a:br>
              <a:rPr lang="en-US" dirty="0">
                <a:latin typeface="MS Reference Sans Serif" panose="020B0604030504040204" pitchFamily="34" charset="0"/>
              </a:rPr>
            </a:br>
            <a:r>
              <a:rPr lang="en-US" dirty="0">
                <a:latin typeface="MS Reference Sans Serif" panose="020B0604030504040204" pitchFamily="34" charset="0"/>
              </a:rPr>
              <a:t>*DOMAIN\IT User Password Resets</a:t>
            </a:r>
            <a:br>
              <a:rPr lang="en-US" dirty="0">
                <a:latin typeface="MS Reference Sans Serif" panose="020B0604030504040204" pitchFamily="34" charset="0"/>
              </a:rPr>
            </a:br>
            <a:r>
              <a:rPr lang="en-US" dirty="0">
                <a:latin typeface="MS Reference Sans Serif" panose="020B0604030504040204" pitchFamily="34" charset="0"/>
              </a:rPr>
              <a:t>*DOMAIN\IT SERVER ADMINS</a:t>
            </a:r>
            <a:br>
              <a:rPr lang="en-US" dirty="0">
                <a:latin typeface="MS Reference Sans Serif" panose="020B0604030504040204" pitchFamily="34" charset="0"/>
              </a:rPr>
            </a:br>
            <a:r>
              <a:rPr lang="en-US" dirty="0">
                <a:latin typeface="MS Reference Sans Serif" panose="020B0604030504040204" pitchFamily="34" charset="0"/>
              </a:rPr>
              <a:t>*DOMAIN\Enterprise Services</a:t>
            </a:r>
            <a:br>
              <a:rPr lang="en-US" dirty="0">
                <a:latin typeface="MS Reference Sans Serif" panose="020B0604030504040204" pitchFamily="34" charset="0"/>
              </a:rPr>
            </a:br>
            <a:r>
              <a:rPr lang="en-US" dirty="0">
                <a:latin typeface="MS Reference Sans Serif" panose="020B0604030504040204" pitchFamily="34" charset="0"/>
              </a:rPr>
              <a:t>*DOMAIN\Office dept Admins</a:t>
            </a:r>
            <a:br>
              <a:rPr lang="en-US" dirty="0">
                <a:latin typeface="MS Reference Sans Serif" panose="020B0604030504040204" pitchFamily="34" charset="0"/>
              </a:rPr>
            </a:br>
            <a:r>
              <a:rPr lang="en-US" dirty="0">
                <a:latin typeface="MS Reference Sans Serif" panose="020B0604030504040204" pitchFamily="34" charset="0"/>
              </a:rPr>
              <a:t>*DOMAIN\Base Admins</a:t>
            </a:r>
            <a:br>
              <a:rPr lang="en-US" dirty="0">
                <a:latin typeface="MS Reference Sans Serif" panose="020B0604030504040204" pitchFamily="34" charset="0"/>
              </a:rPr>
            </a:br>
            <a:r>
              <a:rPr lang="en-US" dirty="0">
                <a:latin typeface="MS Reference Sans Serif" panose="020B0604030504040204" pitchFamily="34" charset="0"/>
              </a:rPr>
              <a:t>*DOMAIN\Comp Management</a:t>
            </a:r>
            <a:br>
              <a:rPr lang="en-US" dirty="0">
                <a:latin typeface="MS Reference Sans Serif" panose="020B0604030504040204" pitchFamily="34" charset="0"/>
              </a:rPr>
            </a:br>
            <a:r>
              <a:rPr lang="en-US" dirty="0">
                <a:latin typeface="MS Reference Sans Serif" panose="020B0604030504040204" pitchFamily="34" charset="0"/>
              </a:rPr>
              <a:t>*DOMAIN\EMAIL ADMINS</a:t>
            </a:r>
            <a:br>
              <a:rPr lang="en-US" dirty="0">
                <a:latin typeface="MS Reference Sans Serif" panose="020B0604030504040204" pitchFamily="34" charset="0"/>
              </a:rPr>
            </a:br>
            <a:r>
              <a:rPr lang="en-US" dirty="0">
                <a:latin typeface="MS Reference Sans Serif" panose="020B0604030504040204" pitchFamily="34" charset="0"/>
              </a:rPr>
              <a:t>*DOMAIN\CONTACT CREATOR</a:t>
            </a:r>
            <a:br>
              <a:rPr lang="en-US" dirty="0">
                <a:latin typeface="MS Reference Sans Serif" panose="020B0604030504040204" pitchFamily="34" charset="0"/>
              </a:rPr>
            </a:br>
            <a:r>
              <a:rPr lang="en-US" dirty="0">
                <a:latin typeface="MS Reference Sans Serif" panose="020B0604030504040204" pitchFamily="34" charset="0"/>
              </a:rPr>
              <a:t>*DOMAIN\</a:t>
            </a:r>
            <a:r>
              <a:rPr lang="en-US" dirty="0" err="1">
                <a:latin typeface="MS Reference Sans Serif" panose="020B0604030504040204" pitchFamily="34" charset="0"/>
              </a:rPr>
              <a:t>ContactManagement</a:t>
            </a:r>
            <a:br>
              <a:rPr lang="en-US" dirty="0">
                <a:latin typeface="MS Reference Sans Serif" panose="020B0604030504040204" pitchFamily="34" charset="0"/>
              </a:rPr>
            </a:br>
            <a:r>
              <a:rPr lang="en-US" dirty="0">
                <a:latin typeface="MS Reference Sans Serif" panose="020B0604030504040204" pitchFamily="34" charset="0"/>
              </a:rPr>
              <a:t>*DOMAIN\</a:t>
            </a:r>
            <a:r>
              <a:rPr lang="en-US" dirty="0" err="1">
                <a:latin typeface="MS Reference Sans Serif" panose="020B0604030504040204" pitchFamily="34" charset="0"/>
              </a:rPr>
              <a:t>Credit_SUPPORT</a:t>
            </a:r>
            <a:br>
              <a:rPr lang="en-US" dirty="0">
                <a:latin typeface="MS Reference Sans Serif" panose="020B0604030504040204" pitchFamily="34" charset="0"/>
              </a:rPr>
            </a:br>
            <a:r>
              <a:rPr lang="en-US" dirty="0">
                <a:latin typeface="MS Reference Sans Serif" panose="020B0604030504040204" pitchFamily="34" charset="0"/>
              </a:rPr>
              <a:t>*DOMAIN\Web Administration</a:t>
            </a:r>
            <a:br>
              <a:rPr lang="en-US" dirty="0">
                <a:latin typeface="MS Reference Sans Serif" panose="020B0604030504040204" pitchFamily="34" charset="0"/>
              </a:rPr>
            </a:br>
            <a:r>
              <a:rPr lang="en-US" dirty="0">
                <a:latin typeface="MS Reference Sans Serif" panose="020B0604030504040204" pitchFamily="34" charset="0"/>
              </a:rPr>
              <a:t>*DOMAIN\MAILBOX MGMT</a:t>
            </a:r>
            <a:br>
              <a:rPr lang="en-US" dirty="0">
                <a:latin typeface="MS Reference Sans Serif" panose="020B0604030504040204" pitchFamily="34" charset="0"/>
              </a:rPr>
            </a:br>
            <a:r>
              <a:rPr lang="en-US" dirty="0">
                <a:latin typeface="MS Reference Sans Serif" panose="020B0604030504040204" pitchFamily="34" charset="0"/>
              </a:rPr>
              <a:t>*DOMAIN\Service Desk</a:t>
            </a:r>
            <a:br>
              <a:rPr lang="en-US" dirty="0">
                <a:latin typeface="MS Reference Sans Serif" panose="020B0604030504040204" pitchFamily="34" charset="0"/>
              </a:rPr>
            </a:br>
            <a:r>
              <a:rPr lang="en-US" dirty="0">
                <a:latin typeface="MS Reference Sans Serif" panose="020B0604030504040204" pitchFamily="34" charset="0"/>
              </a:rPr>
              <a:t>*DOMAIN\O ADMINS</a:t>
            </a:r>
            <a:br>
              <a:rPr lang="en-US" dirty="0">
                <a:latin typeface="MS Reference Sans Serif" panose="020B0604030504040204" pitchFamily="34" charset="0"/>
              </a:rPr>
            </a:br>
            <a:r>
              <a:rPr lang="en-US" dirty="0">
                <a:latin typeface="MS Reference Sans Serif" panose="020B0604030504040204" pitchFamily="34" charset="0"/>
              </a:rPr>
              <a:t>*DOMAIN\VPN Administrators</a:t>
            </a:r>
            <a:br>
              <a:rPr lang="en-US" dirty="0">
                <a:latin typeface="MS Reference Sans Serif" panose="020B0604030504040204" pitchFamily="34" charset="0"/>
              </a:rPr>
            </a:br>
            <a:r>
              <a:rPr lang="en-US" dirty="0">
                <a:latin typeface="MS Reference Sans Serif" panose="020B0604030504040204" pitchFamily="34" charset="0"/>
              </a:rPr>
              <a:t>*DOMAIN\AD User Cleanup</a:t>
            </a:r>
            <a:br>
              <a:rPr lang="en-US" dirty="0">
                <a:latin typeface="MS Reference Sans Serif" panose="020B0604030504040204" pitchFamily="34" charset="0"/>
              </a:rPr>
            </a:br>
            <a:r>
              <a:rPr lang="en-US" dirty="0">
                <a:latin typeface="MS Reference Sans Serif" panose="020B0604030504040204" pitchFamily="34" charset="0"/>
              </a:rPr>
              <a:t>*DOMAIN\RESEARCH ADMINS</a:t>
            </a:r>
          </a:p>
          <a:p>
            <a:pPr>
              <a:lnSpc>
                <a:spcPct val="90000"/>
              </a:lnSpc>
              <a:spcAft>
                <a:spcPts val="600"/>
              </a:spcAft>
            </a:pPr>
            <a:br>
              <a:rPr lang="en-US" dirty="0">
                <a:latin typeface="MS Reference Sans Serif" panose="020B0604030504040204" pitchFamily="34" charset="0"/>
              </a:rPr>
            </a:br>
            <a:r>
              <a:rPr lang="en-US" dirty="0">
                <a:latin typeface="MS Reference Sans Serif" panose="020B0604030504040204" pitchFamily="34" charset="0"/>
              </a:rPr>
              <a:t>*DOMAIN\Epsilon Admins</a:t>
            </a:r>
            <a:br>
              <a:rPr lang="en-US" dirty="0">
                <a:latin typeface="MS Reference Sans Serif" panose="020B0604030504040204" pitchFamily="34" charset="0"/>
              </a:rPr>
            </a:br>
            <a:r>
              <a:rPr lang="en-US" dirty="0">
                <a:latin typeface="MS Reference Sans Serif" panose="020B0604030504040204" pitchFamily="34" charset="0"/>
              </a:rPr>
              <a:t>*DOMAIN\Zone ADMINS</a:t>
            </a:r>
            <a:br>
              <a:rPr lang="en-US" dirty="0">
                <a:latin typeface="MS Reference Sans Serif" panose="020B0604030504040204" pitchFamily="34" charset="0"/>
              </a:rPr>
            </a:br>
            <a:r>
              <a:rPr lang="en-US" dirty="0">
                <a:latin typeface="MS Reference Sans Serif" panose="020B0604030504040204" pitchFamily="34" charset="0"/>
              </a:rPr>
              <a:t>*DOMAIN\ADWRITERS Admins</a:t>
            </a:r>
            <a:br>
              <a:rPr lang="en-US" dirty="0">
                <a:latin typeface="MS Reference Sans Serif" panose="020B0604030504040204" pitchFamily="34" charset="0"/>
              </a:rPr>
            </a:br>
            <a:r>
              <a:rPr lang="en-US" dirty="0">
                <a:latin typeface="MS Reference Sans Serif" panose="020B0604030504040204" pitchFamily="34" charset="0"/>
              </a:rPr>
              <a:t>*DOMAIN\File Share ADMINS</a:t>
            </a:r>
            <a:br>
              <a:rPr lang="en-US" dirty="0">
                <a:latin typeface="MS Reference Sans Serif" panose="020B0604030504040204" pitchFamily="34" charset="0"/>
              </a:rPr>
            </a:br>
            <a:r>
              <a:rPr lang="en-US" dirty="0">
                <a:latin typeface="MS Reference Sans Serif" panose="020B0604030504040204" pitchFamily="34" charset="0"/>
              </a:rPr>
              <a:t>*DOMAIN\R drive ADMINS</a:t>
            </a:r>
            <a:br>
              <a:rPr lang="en-US" dirty="0">
                <a:latin typeface="MS Reference Sans Serif" panose="020B0604030504040204" pitchFamily="34" charset="0"/>
              </a:rPr>
            </a:br>
            <a:r>
              <a:rPr lang="en-US" dirty="0">
                <a:latin typeface="MS Reference Sans Serif" panose="020B0604030504040204" pitchFamily="34" charset="0"/>
              </a:rPr>
              <a:t>*DOMAIN\O drive ADMINS</a:t>
            </a:r>
            <a:br>
              <a:rPr lang="en-US" dirty="0">
                <a:latin typeface="MS Reference Sans Serif" panose="020B0604030504040204" pitchFamily="34" charset="0"/>
              </a:rPr>
            </a:br>
            <a:r>
              <a:rPr lang="en-US" dirty="0">
                <a:latin typeface="MS Reference Sans Serif" panose="020B0604030504040204" pitchFamily="34" charset="0"/>
              </a:rPr>
              <a:t>*DOMAIN\SAN Admins</a:t>
            </a:r>
            <a:br>
              <a:rPr lang="en-US" dirty="0">
                <a:latin typeface="MS Reference Sans Serif" panose="020B0604030504040204" pitchFamily="34" charset="0"/>
              </a:rPr>
            </a:br>
            <a:r>
              <a:rPr lang="en-US" dirty="0">
                <a:latin typeface="MS Reference Sans Serif" panose="020B0604030504040204" pitchFamily="34" charset="0"/>
              </a:rPr>
              <a:t>*DOMAIN\Medical APPLICATION ADMINS</a:t>
            </a:r>
            <a:br>
              <a:rPr lang="en-US" dirty="0">
                <a:latin typeface="MS Reference Sans Serif" panose="020B0604030504040204" pitchFamily="34" charset="0"/>
              </a:rPr>
            </a:br>
            <a:r>
              <a:rPr lang="en-US" dirty="0">
                <a:latin typeface="MS Reference Sans Serif" panose="020B0604030504040204" pitchFamily="34" charset="0"/>
              </a:rPr>
              <a:t>*DOMAIN\SERVICE NOW ADMINS</a:t>
            </a:r>
            <a:br>
              <a:rPr lang="en-US" dirty="0">
                <a:latin typeface="MS Reference Sans Serif" panose="020B0604030504040204" pitchFamily="34" charset="0"/>
              </a:rPr>
            </a:br>
            <a:r>
              <a:rPr lang="en-US" dirty="0">
                <a:latin typeface="MS Reference Sans Serif" panose="020B0604030504040204" pitchFamily="34" charset="0"/>
              </a:rPr>
              <a:t>*DOMAIN\SERVICE NOW OU ADMINS</a:t>
            </a:r>
            <a:br>
              <a:rPr lang="en-US" dirty="0">
                <a:latin typeface="MS Reference Sans Serif" panose="020B0604030504040204" pitchFamily="34" charset="0"/>
              </a:rPr>
            </a:br>
            <a:r>
              <a:rPr lang="en-US" dirty="0">
                <a:latin typeface="MS Reference Sans Serif" panose="020B0604030504040204" pitchFamily="34" charset="0"/>
              </a:rPr>
              <a:t>*DOMAIN\SERVICE NOW Group ADMINS</a:t>
            </a:r>
            <a:br>
              <a:rPr lang="en-US" dirty="0">
                <a:latin typeface="MS Reference Sans Serif" panose="020B0604030504040204" pitchFamily="34" charset="0"/>
              </a:rPr>
            </a:br>
            <a:r>
              <a:rPr lang="en-US" dirty="0">
                <a:latin typeface="MS Reference Sans Serif" panose="020B0604030504040204" pitchFamily="34" charset="0"/>
              </a:rPr>
              <a:t>*DOMAIN\IT OU ADMINS</a:t>
            </a:r>
            <a:br>
              <a:rPr lang="en-US" dirty="0">
                <a:latin typeface="MS Reference Sans Serif" panose="020B0604030504040204" pitchFamily="34" charset="0"/>
              </a:rPr>
            </a:br>
            <a:r>
              <a:rPr lang="en-US" dirty="0">
                <a:latin typeface="MS Reference Sans Serif" panose="020B0604030504040204" pitchFamily="34" charset="0"/>
              </a:rPr>
              <a:t>*DOMAIN\Network Team</a:t>
            </a:r>
            <a:br>
              <a:rPr lang="en-US" dirty="0">
                <a:latin typeface="MS Reference Sans Serif" panose="020B0604030504040204" pitchFamily="34" charset="0"/>
              </a:rPr>
            </a:br>
            <a:r>
              <a:rPr lang="en-US" dirty="0">
                <a:latin typeface="MS Reference Sans Serif" panose="020B0604030504040204" pitchFamily="34" charset="0"/>
              </a:rPr>
              <a:t>*DOMAIN\Cluster2 Admins</a:t>
            </a:r>
            <a:br>
              <a:rPr lang="en-US" dirty="0">
                <a:latin typeface="MS Reference Sans Serif" panose="020B0604030504040204" pitchFamily="34" charset="0"/>
              </a:rPr>
            </a:br>
            <a:r>
              <a:rPr lang="en-US" dirty="0">
                <a:latin typeface="MS Reference Sans Serif" panose="020B0604030504040204" pitchFamily="34" charset="0"/>
              </a:rPr>
              <a:t>*DOMAIN\Database Disk Admins</a:t>
            </a:r>
            <a:br>
              <a:rPr lang="en-US" dirty="0">
                <a:latin typeface="MS Reference Sans Serif" panose="020B0604030504040204" pitchFamily="34" charset="0"/>
              </a:rPr>
            </a:br>
            <a:r>
              <a:rPr lang="en-US" dirty="0">
                <a:latin typeface="MS Reference Sans Serif" panose="020B0604030504040204" pitchFamily="34" charset="0"/>
              </a:rPr>
              <a:t>*DOMAIN\Cluster Admins </a:t>
            </a:r>
          </a:p>
          <a:p>
            <a:pPr>
              <a:lnSpc>
                <a:spcPct val="90000"/>
              </a:lnSpc>
              <a:spcAft>
                <a:spcPts val="600"/>
              </a:spcAft>
            </a:pPr>
            <a:endParaRPr lang="en-US" sz="2400" dirty="0" err="1">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1533048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9235319" cy="1143000"/>
          </a:xfrm>
        </p:spPr>
        <p:txBody>
          <a:bodyPr/>
          <a:lstStyle/>
          <a:p>
            <a:r>
              <a:rPr lang="en-US" sz="3529" dirty="0">
                <a:solidFill>
                  <a:srgbClr val="4B4B4B"/>
                </a:solidFill>
                <a:latin typeface="MS Reference Sans Serif" panose="020B0604030504040204" pitchFamily="34" charset="0"/>
              </a:rPr>
              <a:t>Excessive Group Membership Example: </a:t>
            </a:r>
            <a:br>
              <a:rPr lang="en-US" sz="3529" dirty="0">
                <a:solidFill>
                  <a:srgbClr val="4B4B4B"/>
                </a:solidFill>
                <a:latin typeface="MS Reference Sans Serif" panose="020B0604030504040204" pitchFamily="34" charset="0"/>
              </a:rPr>
            </a:br>
            <a:r>
              <a:rPr lang="en-US" sz="3529" dirty="0">
                <a:solidFill>
                  <a:srgbClr val="4B4B4B"/>
                </a:solidFill>
                <a:latin typeface="MS Reference Sans Serif" panose="020B0604030504040204" pitchFamily="34" charset="0"/>
              </a:rPr>
              <a:t>Epic Sunflower</a:t>
            </a:r>
            <a:endParaRPr lang="en-US" sz="3529" dirty="0">
              <a:solidFill>
                <a:srgbClr val="C00000"/>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8E5C500B-9E78-4A67-A6E6-46F0DE54B199}"/>
              </a:ext>
            </a:extLst>
          </p:cNvPr>
          <p:cNvPicPr>
            <a:picLocks noChangeAspect="1"/>
          </p:cNvPicPr>
          <p:nvPr/>
        </p:nvPicPr>
        <p:blipFill>
          <a:blip r:embed="rId3"/>
          <a:stretch>
            <a:fillRect/>
          </a:stretch>
        </p:blipFill>
        <p:spPr>
          <a:xfrm>
            <a:off x="1827791" y="1371600"/>
            <a:ext cx="7491412" cy="5320560"/>
          </a:xfrm>
          <a:prstGeom prst="rect">
            <a:avLst/>
          </a:prstGeom>
        </p:spPr>
      </p:pic>
    </p:spTree>
    <p:extLst>
      <p:ext uri="{BB962C8B-B14F-4D97-AF65-F5344CB8AC3E}">
        <p14:creationId xmlns:p14="http://schemas.microsoft.com/office/powerpoint/2010/main" val="2132988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257" y="228601"/>
            <a:ext cx="8572062" cy="1219199"/>
          </a:xfrm>
        </p:spPr>
        <p:txBody>
          <a:bodyPr/>
          <a:lstStyle/>
          <a:p>
            <a:r>
              <a:rPr lang="en-US" sz="3529" dirty="0">
                <a:solidFill>
                  <a:srgbClr val="4B4B4B"/>
                </a:solidFill>
                <a:latin typeface="MS Reference Sans Serif" panose="020B0604030504040204" pitchFamily="34" charset="0"/>
              </a:rPr>
              <a:t>Questions?</a:t>
            </a:r>
            <a:br>
              <a:rPr lang="en-US" sz="3529" dirty="0">
                <a:solidFill>
                  <a:srgbClr val="C00000"/>
                </a:solidFill>
                <a:latin typeface="MS Reference Sans Serif" panose="020B0604030504040204" pitchFamily="34" charset="0"/>
              </a:rPr>
            </a:br>
            <a:endParaRPr lang="en-US" sz="3529" dirty="0">
              <a:solidFill>
                <a:srgbClr val="C00000"/>
              </a:solidFill>
              <a:latin typeface="MS Reference Sans Serif" panose="020B0604030504040204" pitchFamily="34" charset="0"/>
            </a:endParaRPr>
          </a:p>
        </p:txBody>
      </p:sp>
      <p:sp>
        <p:nvSpPr>
          <p:cNvPr id="8" name="Rectangle 7"/>
          <p:cNvSpPr/>
          <p:nvPr/>
        </p:nvSpPr>
        <p:spPr bwMode="auto">
          <a:xfrm>
            <a:off x="9129461" y="1860258"/>
            <a:ext cx="1248859" cy="1344928"/>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b="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D3083B3-6518-40E0-8C99-65CB21BBEBDF}"/>
              </a:ext>
            </a:extLst>
          </p:cNvPr>
          <p:cNvSpPr/>
          <p:nvPr/>
        </p:nvSpPr>
        <p:spPr>
          <a:xfrm>
            <a:off x="1066800" y="5029200"/>
            <a:ext cx="8565102" cy="1815882"/>
          </a:xfrm>
          <a:prstGeom prst="rect">
            <a:avLst/>
          </a:prstGeom>
        </p:spPr>
        <p:txBody>
          <a:bodyPr wrap="none">
            <a:spAutoFit/>
          </a:bodyPr>
          <a:lstStyle/>
          <a:p>
            <a:r>
              <a:rPr lang="en-US" sz="2800" dirty="0">
                <a:latin typeface="MS Reference Sans Serif" panose="020B0604030504040204" pitchFamily="34" charset="0"/>
              </a:rPr>
              <a:t>https://github.com/davidprowe/AD_Sec_Tools</a:t>
            </a:r>
          </a:p>
          <a:p>
            <a:r>
              <a:rPr lang="en-US" sz="2800" dirty="0">
                <a:solidFill>
                  <a:schemeClr val="bg2">
                    <a:lumMod val="50000"/>
                  </a:schemeClr>
                </a:solidFill>
                <a:latin typeface="MS Reference Sans Serif" panose="020B0604030504040204" pitchFamily="34" charset="0"/>
                <a:ea typeface="Ebrima" panose="02000000000000000000" pitchFamily="2" charset="0"/>
                <a:cs typeface="Ebrima" panose="02000000000000000000" pitchFamily="2" charset="0"/>
              </a:rPr>
              <a:t>@customes</a:t>
            </a:r>
          </a:p>
          <a:p>
            <a:r>
              <a:rPr lang="en-US" sz="2800" dirty="0">
                <a:latin typeface="MS Reference Sans Serif" panose="020B0604030504040204" pitchFamily="34" charset="0"/>
                <a:ea typeface="Ebrima" panose="02000000000000000000" pitchFamily="2" charset="0"/>
                <a:cs typeface="Ebrima" panose="02000000000000000000" pitchFamily="2" charset="0"/>
              </a:rPr>
              <a:t>david_rowe [@] Harvard.edu</a:t>
            </a:r>
          </a:p>
          <a:p>
            <a:endParaRPr lang="en-US" sz="2800" dirty="0">
              <a:latin typeface="MS Reference Sans Serif" panose="020B0604030504040204" pitchFamily="34" charset="0"/>
            </a:endParaRPr>
          </a:p>
        </p:txBody>
      </p:sp>
    </p:spTree>
    <p:extLst>
      <p:ext uri="{BB962C8B-B14F-4D97-AF65-F5344CB8AC3E}">
        <p14:creationId xmlns:p14="http://schemas.microsoft.com/office/powerpoint/2010/main" val="2934536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649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304800"/>
            <a:ext cx="11409573" cy="1060863"/>
          </a:xfrm>
        </p:spPr>
        <p:txBody>
          <a:bodyPr/>
          <a:lstStyle/>
          <a:p>
            <a:r>
              <a:rPr lang="en-US" dirty="0">
                <a:solidFill>
                  <a:srgbClr val="293352"/>
                </a:solidFill>
                <a:latin typeface="MS Reference Sans Serif" panose="020B0604030504040204" pitchFamily="34" charset="0"/>
              </a:rPr>
              <a:t>Why access is important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3083921"/>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Active directory is set up as a discretionary access control model</a:t>
            </a: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Based on the individual </a:t>
            </a: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Each person has an account</a:t>
            </a: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Accounts have access to objects</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1695597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304800"/>
            <a:ext cx="11409573" cy="1060863"/>
          </a:xfrm>
        </p:spPr>
        <p:txBody>
          <a:bodyPr/>
          <a:lstStyle/>
          <a:p>
            <a:r>
              <a:rPr lang="en-US" dirty="0">
                <a:solidFill>
                  <a:srgbClr val="293352"/>
                </a:solidFill>
                <a:latin typeface="MS Reference Sans Serif" panose="020B0604030504040204" pitchFamily="34" charset="0"/>
              </a:rPr>
              <a:t>Why access is important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RBAC </a:t>
            </a: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As administrators shift and rotate roles, they create different role groups with different access across the domain(s)</a:t>
            </a: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Ex: Helpdesk – reset passwords</a:t>
            </a:r>
          </a:p>
          <a:p>
            <a:pPr marL="800100" lvl="1"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Ex: Server Team – log on to servers</a:t>
            </a:r>
          </a:p>
          <a:p>
            <a:pPr lvl="1">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r>
              <a:rPr lang="en-US" sz="2400" dirty="0">
                <a:latin typeface="MS Reference Sans Serif" panose="020B0604030504040204" pitchFamily="34" charset="0"/>
              </a:rPr>
              <a:t>Privilege creep </a:t>
            </a: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Over time accounts gain more and more to objects. </a:t>
            </a:r>
          </a:p>
          <a:p>
            <a:pPr marL="342900" indent="-342900">
              <a:lnSpc>
                <a:spcPct val="90000"/>
              </a:lnSpc>
              <a:spcAft>
                <a:spcPts val="600"/>
              </a:spcAft>
              <a:buFont typeface="Arial" panose="020B0604020202020204" pitchFamily="34" charset="0"/>
              <a:buChar char="•"/>
            </a:pPr>
            <a:r>
              <a:rPr lang="en-US" sz="2400" dirty="0">
                <a:latin typeface="MS Reference Sans Serif" panose="020B0604030504040204" pitchFamily="34" charset="0"/>
              </a:rPr>
              <a:t>The rights are often overlooked and unknown by owners of AD</a:t>
            </a:r>
          </a:p>
          <a:p>
            <a:pPr lvl="1">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132851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304800"/>
            <a:ext cx="11409573" cy="1060863"/>
          </a:xfrm>
        </p:spPr>
        <p:txBody>
          <a:bodyPr/>
          <a:lstStyle/>
          <a:p>
            <a:r>
              <a:rPr lang="en-US" dirty="0">
                <a:solidFill>
                  <a:srgbClr val="293352"/>
                </a:solidFill>
                <a:latin typeface="MS Reference Sans Serif" panose="020B0604030504040204" pitchFamily="34" charset="0"/>
              </a:rPr>
              <a:t>Why access is important</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259763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With users gaining more and more access to objects; computers, groups and other users, attackers have more areas to exploit</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2373052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7800" y="304800"/>
            <a:ext cx="11485773" cy="1060863"/>
          </a:xfrm>
        </p:spPr>
        <p:txBody>
          <a:bodyPr/>
          <a:lstStyle/>
          <a:p>
            <a:r>
              <a:rPr lang="en-US" dirty="0">
                <a:solidFill>
                  <a:srgbClr val="293352"/>
                </a:solidFill>
                <a:latin typeface="MS Reference Sans Serif" panose="020B0604030504040204" pitchFamily="34" charset="0"/>
              </a:rPr>
              <a:t>For this Presentation - Keep in mind	</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3748719"/>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There is a greater number of users on every domain that have privileged access than you can guess</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r>
              <a:rPr lang="en-US" sz="2400" dirty="0">
                <a:latin typeface="MS Reference Sans Serif" panose="020B0604030504040204" pitchFamily="34" charset="0"/>
              </a:rPr>
              <a:t>User rights, once granted, sit idle and can be used by anyone with access to that account, group, or computer</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endParaRPr lang="en-US" sz="2400" dirty="0">
              <a:gradFill>
                <a:gsLst>
                  <a:gs pos="2917">
                    <a:schemeClr val="tx1"/>
                  </a:gs>
                  <a:gs pos="30000">
                    <a:schemeClr val="tx1"/>
                  </a:gs>
                </a:gsLst>
                <a:lin ang="5400000" scaled="0"/>
              </a:gradFill>
              <a:latin typeface="MS Reference Sans Serif" panose="020B0604030504040204" pitchFamily="34" charset="0"/>
            </a:endParaRPr>
          </a:p>
        </p:txBody>
      </p:sp>
    </p:spTree>
    <p:extLst>
      <p:ext uri="{BB962C8B-B14F-4D97-AF65-F5344CB8AC3E}">
        <p14:creationId xmlns:p14="http://schemas.microsoft.com/office/powerpoint/2010/main" val="336222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72846" y="304800"/>
            <a:ext cx="11360727" cy="1060863"/>
          </a:xfrm>
        </p:spPr>
        <p:txBody>
          <a:bodyPr/>
          <a:lstStyle/>
          <a:p>
            <a:r>
              <a:rPr lang="en-US" dirty="0">
                <a:solidFill>
                  <a:srgbClr val="293352"/>
                </a:solidFill>
                <a:latin typeface="MS Reference Sans Serif" panose="020B0604030504040204" pitchFamily="34" charset="0"/>
              </a:rPr>
              <a:t>Cached Creds Defined</a:t>
            </a:r>
          </a:p>
        </p:txBody>
      </p:sp>
      <p:cxnSp>
        <p:nvCxnSpPr>
          <p:cNvPr id="28" name="Straight Connector 27">
            <a:extLst>
              <a:ext uri="{FF2B5EF4-FFF2-40B4-BE49-F238E27FC236}">
                <a16:creationId xmlns:a16="http://schemas.microsoft.com/office/drawing/2014/main" id="{CE6E2E1A-D771-4E0F-8678-AB41F8E9E197}"/>
              </a:ext>
            </a:extLst>
          </p:cNvPr>
          <p:cNvCxnSpPr/>
          <p:nvPr/>
        </p:nvCxnSpPr>
        <p:spPr>
          <a:xfrm>
            <a:off x="1730600" y="914400"/>
            <a:ext cx="8556400" cy="0"/>
          </a:xfrm>
          <a:prstGeom prst="line">
            <a:avLst/>
          </a:prstGeom>
          <a:ln>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F0EFE85-79B2-459F-9668-0F978DD00B72}"/>
              </a:ext>
            </a:extLst>
          </p:cNvPr>
          <p:cNvSpPr txBox="1"/>
          <p:nvPr/>
        </p:nvSpPr>
        <p:spPr>
          <a:xfrm>
            <a:off x="152400" y="5641538"/>
            <a:ext cx="11887200" cy="1446550"/>
          </a:xfrm>
          <a:prstGeom prst="rect">
            <a:avLst/>
          </a:prstGeom>
          <a:noFill/>
        </p:spPr>
        <p:txBody>
          <a:bodyPr wrap="square" lIns="182880" tIns="146304" rIns="182880" bIns="146304" rtlCol="0">
            <a:spAutoFit/>
          </a:bodyPr>
          <a:lstStyle/>
          <a:p>
            <a:pPr>
              <a:lnSpc>
                <a:spcPct val="90000"/>
              </a:lnSpc>
              <a:spcAft>
                <a:spcPts val="600"/>
              </a:spcAft>
            </a:pPr>
            <a:r>
              <a:rPr lang="en-US" b="0" dirty="0">
                <a:gradFill>
                  <a:gsLst>
                    <a:gs pos="2917">
                      <a:schemeClr val="tx1"/>
                    </a:gs>
                    <a:gs pos="30000">
                      <a:schemeClr val="tx1"/>
                    </a:gs>
                  </a:gsLst>
                  <a:lin ang="5400000" scaled="0"/>
                </a:gradFill>
              </a:rPr>
              <a:t>Ref: 1. https://docs.microsoft.com/en-us/windows/security/threat-protection/security-policy-settings/interactive-logon-number-of-previous-logons-to-cache-in-case-domain-controller-is-not-available</a:t>
            </a:r>
          </a:p>
          <a:p>
            <a:pPr>
              <a:lnSpc>
                <a:spcPct val="90000"/>
              </a:lnSpc>
              <a:spcAft>
                <a:spcPts val="600"/>
              </a:spcAft>
            </a:pPr>
            <a:r>
              <a:rPr lang="en-US" sz="1600" b="0" dirty="0">
                <a:gradFill>
                  <a:gsLst>
                    <a:gs pos="2917">
                      <a:schemeClr val="tx1"/>
                    </a:gs>
                    <a:gs pos="30000">
                      <a:schemeClr val="tx1"/>
                    </a:gs>
                  </a:gsLst>
                  <a:lin ang="5400000" scaled="0"/>
                </a:gradFill>
                <a:latin typeface="MS Reference Sans Serif" panose="020B0604030504040204" pitchFamily="34" charset="0"/>
              </a:rPr>
              <a:t>2. https://adsecurity.org/?p=556</a:t>
            </a:r>
          </a:p>
          <a:p>
            <a:pPr>
              <a:lnSpc>
                <a:spcPct val="90000"/>
              </a:lnSpc>
              <a:spcAft>
                <a:spcPts val="600"/>
              </a:spcAft>
            </a:pPr>
            <a:endParaRPr lang="en-US" b="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E4E86756-5A4D-4F5D-B187-4790AA8B82B2}"/>
              </a:ext>
            </a:extLst>
          </p:cNvPr>
          <p:cNvSpPr txBox="1"/>
          <p:nvPr/>
        </p:nvSpPr>
        <p:spPr>
          <a:xfrm>
            <a:off x="304800" y="1219200"/>
            <a:ext cx="11049000" cy="341632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MS Reference Sans Serif" panose="020B0604030504040204" pitchFamily="34" charset="0"/>
              </a:rPr>
              <a:t>Computer level setting:</a:t>
            </a:r>
          </a:p>
          <a:p>
            <a:pPr>
              <a:lnSpc>
                <a:spcPct val="90000"/>
              </a:lnSpc>
              <a:spcAft>
                <a:spcPts val="600"/>
              </a:spcAft>
            </a:pPr>
            <a:r>
              <a:rPr lang="en-US" sz="2400" dirty="0">
                <a:latin typeface="MS Reference Sans Serif" panose="020B0604030504040204" pitchFamily="34" charset="0"/>
              </a:rPr>
              <a:t>	Interactive logon: Number of previous logons to cache </a:t>
            </a:r>
            <a:r>
              <a:rPr lang="en-US" sz="2400" b="0" dirty="0">
                <a:latin typeface="MS Reference Sans Serif" panose="020B0604030504040204" pitchFamily="34" charset="0"/>
              </a:rPr>
              <a:t>[store in memory] </a:t>
            </a:r>
            <a:r>
              <a:rPr lang="en-US" sz="2400" dirty="0">
                <a:latin typeface="MS Reference Sans Serif" panose="020B0604030504040204" pitchFamily="34" charset="0"/>
              </a:rPr>
              <a:t>(in case domain controller is not available</a:t>
            </a:r>
            <a:r>
              <a:rPr lang="en-US" sz="2400" b="0" dirty="0">
                <a:latin typeface="MS Reference Sans Serif" panose="020B0604030504040204" pitchFamily="34" charset="0"/>
              </a:rPr>
              <a:t>) </a:t>
            </a:r>
            <a:r>
              <a:rPr lang="en-US" sz="1100" b="0" dirty="0">
                <a:latin typeface="MS Reference Sans Serif" panose="020B0604030504040204" pitchFamily="34" charset="0"/>
              </a:rPr>
              <a:t>1</a:t>
            </a:r>
          </a:p>
          <a:p>
            <a:pPr>
              <a:lnSpc>
                <a:spcPct val="90000"/>
              </a:lnSpc>
              <a:spcAft>
                <a:spcPts val="600"/>
              </a:spcAft>
            </a:pPr>
            <a:endParaRPr lang="en-US" sz="2400" b="0" dirty="0">
              <a:latin typeface="MS Reference Sans Serif" panose="020B0604030504040204" pitchFamily="34" charset="0"/>
            </a:endParaRPr>
          </a:p>
          <a:p>
            <a:pPr>
              <a:lnSpc>
                <a:spcPct val="90000"/>
              </a:lnSpc>
              <a:spcAft>
                <a:spcPts val="600"/>
              </a:spcAft>
            </a:pPr>
            <a:r>
              <a:rPr lang="en-US" sz="2400" dirty="0">
                <a:latin typeface="MS Reference Sans Serif" panose="020B0604030504040204" pitchFamily="34" charset="0"/>
              </a:rPr>
              <a:t>Value indicates stored users credentials on device – (10)</a:t>
            </a:r>
          </a:p>
          <a:p>
            <a:pPr>
              <a:lnSpc>
                <a:spcPct val="90000"/>
              </a:lnSpc>
              <a:spcAft>
                <a:spcPts val="600"/>
              </a:spcAft>
            </a:pPr>
            <a:endParaRPr lang="en-US" sz="2400" dirty="0">
              <a:latin typeface="MS Reference Sans Serif" panose="020B0604030504040204" pitchFamily="34" charset="0"/>
            </a:endParaRPr>
          </a:p>
          <a:p>
            <a:pPr>
              <a:lnSpc>
                <a:spcPct val="90000"/>
              </a:lnSpc>
              <a:spcAft>
                <a:spcPts val="600"/>
              </a:spcAft>
            </a:pPr>
            <a:r>
              <a:rPr lang="en-US" sz="2400" dirty="0">
                <a:latin typeface="MS Reference Sans Serif" panose="020B0604030504040204" pitchFamily="34" charset="0"/>
              </a:rPr>
              <a:t>Default stored as RC4 hash on system</a:t>
            </a:r>
            <a:r>
              <a:rPr lang="en-US" sz="1050" dirty="0">
                <a:latin typeface="MS Reference Sans Serif" panose="020B0604030504040204" pitchFamily="34" charset="0"/>
              </a:rPr>
              <a:t>2</a:t>
            </a:r>
          </a:p>
          <a:p>
            <a:pPr>
              <a:lnSpc>
                <a:spcPct val="90000"/>
              </a:lnSpc>
              <a:spcAft>
                <a:spcPts val="600"/>
              </a:spcAft>
            </a:pPr>
            <a:endParaRPr lang="en-US" sz="2400" dirty="0">
              <a:latin typeface="MS Reference Sans Serif" panose="020B0604030504040204" pitchFamily="34" charset="0"/>
            </a:endParaRPr>
          </a:p>
        </p:txBody>
      </p:sp>
    </p:spTree>
    <p:extLst>
      <p:ext uri="{BB962C8B-B14F-4D97-AF65-F5344CB8AC3E}">
        <p14:creationId xmlns:p14="http://schemas.microsoft.com/office/powerpoint/2010/main" val="3011614833"/>
      </p:ext>
    </p:extLst>
  </p:cSld>
  <p:clrMapOvr>
    <a:masterClrMapping/>
  </p:clrMapOvr>
</p:sld>
</file>

<file path=ppt/theme/theme1.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2.xml><?xml version="1.0" encoding="utf-8"?>
<a:theme xmlns:a="http://schemas.openxmlformats.org/drawingml/2006/main" name="HUIT PPT Template 1.11.12">
  <a:themeElements>
    <a:clrScheme name="HPAC_Powerpoint 5">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E87D1E"/>
      </a:hlink>
      <a:folHlink>
        <a:srgbClr val="4E84C4"/>
      </a:folHlink>
    </a:clrScheme>
    <a:fontScheme name="HPAC_Powerpoin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PAC_Powerpoin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HPAC_Powerpoint 2">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DE7008"/>
        </a:hlink>
        <a:folHlink>
          <a:srgbClr val="4E84C4"/>
        </a:folHlink>
      </a:clrScheme>
      <a:clrMap bg1="lt1" tx1="dk1" bg2="lt2" tx2="dk2" accent1="accent1" accent2="accent2" accent3="accent3" accent4="accent4" accent5="accent5" accent6="accent6" hlink="hlink" folHlink="folHlink"/>
    </a:extraClrScheme>
    <a:extraClrScheme>
      <a:clrScheme name="HPAC_Powerpoint 3">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52854C"/>
        </a:hlink>
        <a:folHlink>
          <a:srgbClr val="4E84C4"/>
        </a:folHlink>
      </a:clrScheme>
      <a:clrMap bg1="lt1" tx1="dk1" bg2="lt2" tx2="dk2" accent1="accent1" accent2="accent2" accent3="accent3" accent4="accent4" accent5="accent5" accent6="accent6" hlink="hlink" folHlink="folHlink"/>
    </a:extraClrScheme>
    <a:extraClrScheme>
      <a:clrScheme name="HPAC_Powerpoint 4">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A51C30"/>
        </a:hlink>
        <a:folHlink>
          <a:srgbClr val="4E84C4"/>
        </a:folHlink>
      </a:clrScheme>
      <a:clrMap bg1="lt1" tx1="dk1" bg2="lt2" tx2="dk2" accent1="accent1" accent2="accent2" accent3="accent3" accent4="accent4" accent5="accent5" accent6="accent6" hlink="hlink" folHlink="folHlink"/>
    </a:extraClrScheme>
    <a:extraClrScheme>
      <a:clrScheme name="HPAC_Powerpoint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HPAC_Powerpoint 2">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DE7008"/>
        </a:hlink>
        <a:folHlink>
          <a:srgbClr val="4E84C4"/>
        </a:folHlink>
      </a:clrScheme>
      <a:clrMap bg1="lt1" tx1="dk1" bg2="lt2" tx2="dk2" accent1="accent1" accent2="accent2" accent3="accent3" accent4="accent4" accent5="accent5" accent6="accent6" hlink="hlink" folHlink="folHlink"/>
    </a:extraClrScheme>
    <a:extraClrScheme>
      <a:clrScheme name="HPAC_Powerpoint 3">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52854C"/>
        </a:hlink>
        <a:folHlink>
          <a:srgbClr val="4E84C4"/>
        </a:folHlink>
      </a:clrScheme>
      <a:clrMap bg1="lt1" tx1="dk1" bg2="lt2" tx2="dk2" accent1="accent1" accent2="accent2" accent3="accent3" accent4="accent4" accent5="accent5" accent6="accent6" hlink="hlink" folHlink="folHlink"/>
    </a:extraClrScheme>
    <a:extraClrScheme>
      <a:clrScheme name="HPAC_Powerpoint 4">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A51C30"/>
        </a:hlink>
        <a:folHlink>
          <a:srgbClr val="4E84C4"/>
        </a:folHlink>
      </a:clrScheme>
      <a:clrMap bg1="lt1" tx1="dk1" bg2="lt2" tx2="dk2" accent1="accent1" accent2="accent2" accent3="accent3" accent4="accent4" accent5="accent5" accent6="accent6" hlink="hlink" folHlink="folHlink"/>
    </a:extraClrScheme>
    <a:extraClrScheme>
      <a:clrScheme name="HPAC_Powerpoint 5">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E87D1E"/>
        </a:hlink>
        <a:folHlink>
          <a:srgbClr val="4E84C4"/>
        </a:folHlink>
      </a:clrScheme>
      <a:clrMap bg1="lt1" tx1="dk1" bg2="lt2" tx2="dk2" accent1="accent1" accent2="accent2" accent3="accent3" accent4="accent4" accent5="accent5" accent6="accent6" hlink="hlink" folHlink="folHlink"/>
    </a:extraClrScheme>
    <a:extraClrScheme>
      <a:clrScheme name="HPAC_Powerpoint 6">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293352"/>
        </a:hlink>
        <a:folHlink>
          <a:srgbClr val="4E84C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01877B_Services_Template_Blue_r01.pptx [Read-Only]" id="{9F05EFB9-1617-486C-8ABB-711C74708254}" vid="{AD02F57A-CFDA-4201-BA17-8241C05F4AA4}"/>
    </a:ext>
  </a:extLst>
</a:theme>
</file>

<file path=ppt/theme/theme4.xml><?xml version="1.0" encoding="utf-8"?>
<a:theme xmlns:a="http://schemas.openxmlformats.org/drawingml/2006/main" name="HUIT Closing Thank you Slide">
  <a:themeElements>
    <a:clrScheme name="Harvard Email">
      <a:dk1>
        <a:srgbClr val="1E1E1E"/>
      </a:dk1>
      <a:lt1>
        <a:srgbClr val="FFFFFF"/>
      </a:lt1>
      <a:dk2>
        <a:srgbClr val="293352"/>
      </a:dk2>
      <a:lt2>
        <a:srgbClr val="F3F3F1"/>
      </a:lt2>
      <a:accent1>
        <a:srgbClr val="4E84C4"/>
      </a:accent1>
      <a:accent2>
        <a:srgbClr val="A51C30"/>
      </a:accent2>
      <a:accent3>
        <a:srgbClr val="52854C"/>
      </a:accent3>
      <a:accent4>
        <a:srgbClr val="C3D7A4"/>
      </a:accent4>
      <a:accent5>
        <a:srgbClr val="8C8179"/>
      </a:accent5>
      <a:accent6>
        <a:srgbClr val="8996A0"/>
      </a:accent6>
      <a:hlink>
        <a:srgbClr val="BAC5C6"/>
      </a:hlink>
      <a:folHlink>
        <a:srgbClr val="DE7008"/>
      </a:folHlink>
    </a:clrScheme>
    <a:fontScheme name="Closing Thank you 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losing Thank you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osing Thank you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osing Thank you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osing Thank you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osing Thank you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osing Thank you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osing Thank you 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osing Thank you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osing Thank you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osing Thank you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osing Thank you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osing Thank you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losing Thank you Slide 13">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52854C"/>
        </a:hlink>
        <a:folHlink>
          <a:srgbClr val="4E84C4"/>
        </a:folHlink>
      </a:clrScheme>
      <a:clrMap bg1="lt1" tx1="dk1" bg2="lt2" tx2="dk2" accent1="accent1" accent2="accent2" accent3="accent3" accent4="accent4" accent5="accent5" accent6="accent6" hlink="hlink" folHlink="folHlink"/>
    </a:extraClrScheme>
    <a:extraClrScheme>
      <a:clrScheme name="Closing Thank you Slide 14">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A51C30"/>
        </a:hlink>
        <a:folHlink>
          <a:srgbClr val="4E84C4"/>
        </a:folHlink>
      </a:clrScheme>
      <a:clrMap bg1="lt1" tx1="dk1" bg2="lt2" tx2="dk2" accent1="accent1" accent2="accent2" accent3="accent3" accent4="accent4" accent5="accent5" accent6="accent6" hlink="hlink" folHlink="folHlink"/>
    </a:extraClrScheme>
    <a:extraClrScheme>
      <a:clrScheme name="Closing Thank you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losing Thank you 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losing Thank you 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losing Thank you 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losing Thank you 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losing Thank you 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losing Thank you 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losing Thank you 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losing Thank you 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losing Thank you 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losing Thank you 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losing Thank you 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losing Thank you Slide 13">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52854C"/>
        </a:hlink>
        <a:folHlink>
          <a:srgbClr val="4E84C4"/>
        </a:folHlink>
      </a:clrScheme>
      <a:clrMap bg1="lt1" tx1="dk1" bg2="lt2" tx2="dk2" accent1="accent1" accent2="accent2" accent3="accent3" accent4="accent4" accent5="accent5" accent6="accent6" hlink="hlink" folHlink="folHlink"/>
    </a:extraClrScheme>
    <a:extraClrScheme>
      <a:clrScheme name="Closing Thank you Slide 14">
        <a:dk1>
          <a:srgbClr val="000000"/>
        </a:dk1>
        <a:lt1>
          <a:srgbClr val="FFFFFF"/>
        </a:lt1>
        <a:dk2>
          <a:srgbClr val="293352"/>
        </a:dk2>
        <a:lt2>
          <a:srgbClr val="F3F3F1"/>
        </a:lt2>
        <a:accent1>
          <a:srgbClr val="8996A0"/>
        </a:accent1>
        <a:accent2>
          <a:srgbClr val="A51C30"/>
        </a:accent2>
        <a:accent3>
          <a:srgbClr val="FFFFFF"/>
        </a:accent3>
        <a:accent4>
          <a:srgbClr val="000000"/>
        </a:accent4>
        <a:accent5>
          <a:srgbClr val="C4C9CD"/>
        </a:accent5>
        <a:accent6>
          <a:srgbClr val="95182A"/>
        </a:accent6>
        <a:hlink>
          <a:srgbClr val="A51C30"/>
        </a:hlink>
        <a:folHlink>
          <a:srgbClr val="4E84C4"/>
        </a:folHlink>
      </a:clrScheme>
      <a:clrMap bg1="lt1" tx1="dk1" bg2="lt2" tx2="dk2" accent1="accent1" accent2="accent2" accent3="accent3" accent4="accent4" accent5="accent5" accent6="accent6" hlink="hlink" folHlink="folHlink"/>
    </a:extraClrScheme>
    <a:extraClrScheme>
      <a:clrScheme name="Closing Thank you Slide 15">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E87D1E"/>
        </a:hlink>
        <a:folHlink>
          <a:srgbClr val="4E84C4"/>
        </a:folHlink>
      </a:clrScheme>
      <a:clrMap bg1="lt1" tx1="dk1" bg2="lt2" tx2="dk2" accent1="accent1" accent2="accent2" accent3="accent3" accent4="accent4" accent5="accent5" accent6="accent6" hlink="hlink" folHlink="folHlink"/>
    </a:extraClrScheme>
    <a:extraClrScheme>
      <a:clrScheme name="Closing Thank you Slide 16">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293352"/>
        </a:hlink>
        <a:folHlink>
          <a:srgbClr val="4E84C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HPAC TITLE 5">
    <a:dk1>
      <a:srgbClr val="000000"/>
    </a:dk1>
    <a:lt1>
      <a:srgbClr val="FFFFFF"/>
    </a:lt1>
    <a:dk2>
      <a:srgbClr val="A51C30"/>
    </a:dk2>
    <a:lt2>
      <a:srgbClr val="BAC5C6"/>
    </a:lt2>
    <a:accent1>
      <a:srgbClr val="8996A0"/>
    </a:accent1>
    <a:accent2>
      <a:srgbClr val="A51C30"/>
    </a:accent2>
    <a:accent3>
      <a:srgbClr val="FFFFFF"/>
    </a:accent3>
    <a:accent4>
      <a:srgbClr val="000000"/>
    </a:accent4>
    <a:accent5>
      <a:srgbClr val="C4C9CD"/>
    </a:accent5>
    <a:accent6>
      <a:srgbClr val="95182A"/>
    </a:accent6>
    <a:hlink>
      <a:srgbClr val="E87D1E"/>
    </a:hlink>
    <a:folHlink>
      <a:srgbClr val="4E84C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8B24DAAA90C524F8A47A7D113B61F83" ma:contentTypeVersion="8" ma:contentTypeDescription="Create a new document." ma:contentTypeScope="" ma:versionID="e6e09c456242511e8233597d588a8567">
  <xsd:schema xmlns:xsd="http://www.w3.org/2001/XMLSchema" xmlns:xs="http://www.w3.org/2001/XMLSchema" xmlns:p="http://schemas.microsoft.com/office/2006/metadata/properties" xmlns:ns2="d35994bc-9d77-45e4-88f7-dcd79cdfcd93" xmlns:ns3="0ec1f4b0-be71-439a-b91a-2476dbd745d3" targetNamespace="http://schemas.microsoft.com/office/2006/metadata/properties" ma:root="true" ma:fieldsID="f1a1f1ec90c9a30b5bba82f8f8f34959" ns2:_="" ns3:_="">
    <xsd:import namespace="d35994bc-9d77-45e4-88f7-dcd79cdfcd93"/>
    <xsd:import namespace="0ec1f4b0-be71-439a-b91a-2476dbd745d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5994bc-9d77-45e4-88f7-dcd79cdfcd9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ec1f4b0-be71-439a-b91a-2476dbd745d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782BD8-301F-4D8E-A5C9-A61491BBB259}">
  <ds:schemaRefs>
    <ds:schemaRef ds:uri="http://schemas.microsoft.com/sharepoint/v3/contenttype/forms"/>
  </ds:schemaRefs>
</ds:datastoreItem>
</file>

<file path=customXml/itemProps2.xml><?xml version="1.0" encoding="utf-8"?>
<ds:datastoreItem xmlns:ds="http://schemas.openxmlformats.org/officeDocument/2006/customXml" ds:itemID="{DF14EE8E-9147-4F24-AAB6-8D2F28154A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5994bc-9d77-45e4-88f7-dcd79cdfcd93"/>
    <ds:schemaRef ds:uri="0ec1f4b0-be71-439a-b91a-2476dbd745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5D206E-9C8A-4D64-A5B1-C7FF1268012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ec1f4b0-be71-439a-b91a-2476dbd745d3"/>
    <ds:schemaRef ds:uri="d35994bc-9d77-45e4-88f7-dcd79cdfcd9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HUIT PPT Template 1.13.12</Template>
  <TotalTime>28789</TotalTime>
  <Words>2479</Words>
  <Application>Microsoft Office PowerPoint</Application>
  <PresentationFormat>Widescreen</PresentationFormat>
  <Paragraphs>503</Paragraphs>
  <Slides>47</Slides>
  <Notes>33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47</vt:i4>
      </vt:variant>
    </vt:vector>
  </HeadingPairs>
  <TitlesOfParts>
    <vt:vector size="61" baseType="lpstr">
      <vt:lpstr>Arial</vt:lpstr>
      <vt:lpstr>Calibri</vt:lpstr>
      <vt:lpstr>Ebrima</vt:lpstr>
      <vt:lpstr>Lucida Sans Unicode</vt:lpstr>
      <vt:lpstr>MS Reference Sans Serif</vt:lpstr>
      <vt:lpstr>Segoe UI</vt:lpstr>
      <vt:lpstr>Segoe UI Light</vt:lpstr>
      <vt:lpstr>Segoe UI Light (Headings)</vt:lpstr>
      <vt:lpstr>Segoe UI Semilight</vt:lpstr>
      <vt:lpstr>Wingdings</vt:lpstr>
      <vt:lpstr>LIGHT COLOR TEMPLATE</vt:lpstr>
      <vt:lpstr>HUIT PPT Template 1.11.12</vt:lpstr>
      <vt:lpstr>1_MS Brand White 16-9_Dec-2013</vt:lpstr>
      <vt:lpstr>HUIT Closing Thank you Slide</vt:lpstr>
      <vt:lpstr>Creating a Fortress in Your Active Directory Environment</vt:lpstr>
      <vt:lpstr>Cached Story</vt:lpstr>
      <vt:lpstr>David Rowe</vt:lpstr>
      <vt:lpstr>What is Active Directory?</vt:lpstr>
      <vt:lpstr>Why access is important</vt:lpstr>
      <vt:lpstr>Why access is important</vt:lpstr>
      <vt:lpstr>Why access is important</vt:lpstr>
      <vt:lpstr>For this Presentation - Keep in mind </vt:lpstr>
      <vt:lpstr>Cached Creds Defined</vt:lpstr>
      <vt:lpstr>Cached Creds Vulnerabilities</vt:lpstr>
      <vt:lpstr>Kerberos</vt:lpstr>
      <vt:lpstr>Kerberos Policy</vt:lpstr>
      <vt:lpstr>Microsoft’s Solution – ESAE</vt:lpstr>
      <vt:lpstr>Microsoft’s Solution – 3 Stages, 14 steps</vt:lpstr>
      <vt:lpstr>Microsoft’s Solution – 3 Stages</vt:lpstr>
      <vt:lpstr>Takeaway</vt:lpstr>
      <vt:lpstr>1 Day Security Solution</vt:lpstr>
      <vt:lpstr>The Breach</vt:lpstr>
      <vt:lpstr>#1 Limit Admins – Quick Win</vt:lpstr>
      <vt:lpstr>Simple Deploy – 1. Boot People</vt:lpstr>
      <vt:lpstr>Built-in Groups’ Rights Overview</vt:lpstr>
      <vt:lpstr>Built-in Groups’ Rights Overview</vt:lpstr>
      <vt:lpstr>What is a Shadow Admin?</vt:lpstr>
      <vt:lpstr>Finding Shadow Admins</vt:lpstr>
      <vt:lpstr>Why find and limit # of admins</vt:lpstr>
      <vt:lpstr>#2 Admins – Quick Win</vt:lpstr>
      <vt:lpstr>Simple Deploy – 2. Block Admins</vt:lpstr>
      <vt:lpstr>Tiered Guidelines</vt:lpstr>
      <vt:lpstr>Block Admins: The GPO: Servers</vt:lpstr>
      <vt:lpstr>Simple Deploy – 3. Cached Creds GPO</vt:lpstr>
      <vt:lpstr>Cached Creds: The GPO: Servers</vt:lpstr>
      <vt:lpstr>Cached Creds: The GPO: Desktops</vt:lpstr>
      <vt:lpstr>Common tools to exploit Cached Creds </vt:lpstr>
      <vt:lpstr>Report on your domain’s cache settings</vt:lpstr>
      <vt:lpstr>Report on your domain’s cache settings</vt:lpstr>
      <vt:lpstr>Simple Deploy – 4. LAPS</vt:lpstr>
      <vt:lpstr>LAPS</vt:lpstr>
      <vt:lpstr>LAPS: Reqs #1 and #2</vt:lpstr>
      <vt:lpstr>LAPS: Reqs #3 and #4</vt:lpstr>
      <vt:lpstr>Simple Deploy – 5. Audit and Alert</vt:lpstr>
      <vt:lpstr>Audit</vt:lpstr>
      <vt:lpstr>Alert</vt:lpstr>
      <vt:lpstr>Security Tools </vt:lpstr>
      <vt:lpstr>Groups with ACL permissions on Domain</vt:lpstr>
      <vt:lpstr>Excessive Group Membership Example:  Epic Sunflower</vt:lpstr>
      <vt:lpstr>Questions? </vt:lpstr>
      <vt:lpstr>PowerPoint Presentation</vt:lpstr>
    </vt:vector>
  </TitlesOfParts>
  <Company>Harvard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david_rowe@harvard.edu</dc:creator>
  <cp:lastModifiedBy>Rowe, David P</cp:lastModifiedBy>
  <cp:revision>97</cp:revision>
  <cp:lastPrinted>2019-03-06T15:55:53Z</cp:lastPrinted>
  <dcterms:created xsi:type="dcterms:W3CDTF">2017-10-12T17:06:48Z</dcterms:created>
  <dcterms:modified xsi:type="dcterms:W3CDTF">2019-03-06T20:22:35Z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mheavey@microsoft.com</vt:lpwstr>
  </property>
  <property fmtid="{D5CDD505-2E9C-101B-9397-08002B2CF9AE}" pid="6" name="MSIP_Label_f42aa342-8706-4288-bd11-ebb85995028c_SetDate">
    <vt:lpwstr>2017-10-12T13:06:58.5039619-04:00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0x010100B8B24DAAA90C524F8A47A7D113B61F83</vt:lpwstr>
  </property>
  <property fmtid="{D5CDD505-2E9C-101B-9397-08002B2CF9AE}" pid="12" name="_dlc_DocIdItemGuid">
    <vt:lpwstr>91e7e2fa-578d-4520-936a-43dd245b92dc</vt:lpwstr>
  </property>
</Properties>
</file>